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6858000" type="screen4x3"/>
  <p:notesSz cx="7099300" cy="10234613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3300"/>
    <a:srgbClr val="FCF60E"/>
    <a:srgbClr val="0033CC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7" autoAdjust="0"/>
    <p:restoredTop sz="91304" autoAdjust="0"/>
  </p:normalViewPr>
  <p:slideViewPr>
    <p:cSldViewPr>
      <p:cViewPr varScale="1">
        <p:scale>
          <a:sx n="103" d="100"/>
          <a:sy n="103" d="100"/>
        </p:scale>
        <p:origin x="1320" y="11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CONTAINER &amp; NETWORKS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MAKING CONTAINER TO HOST COMMUNICATION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MAKING CONTAINER TO HOST COMMUNICATION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INSTALLING POSTMAN API PLATFORM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CONTAINER TO CONTAINER COMMUNICATION: BASIC SOLUTION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ELEGANT CONTAINER TO CONTAINER COMMUNICATION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QUIZ TIME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CASE1-CONTAINER TO WWW COMMUNICATION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CASE1-CONTAINER TO WWW COMMUNICATION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CASE2-CONTAINER TO LOCALHOST MACHINE COMMUNICATION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CASE3-CONTAINER TO CONTAINER COMMUNICATION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ANALIZING THE DEMO APP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CREATING A CONTAINER &amp; COMMUNICATING TO THE WEB (WWW)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MAKING CONTAINER TO HOST COMMUNICATION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INSTALL MONGO DB ON LOCAL MACHINE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CONTAINER &amp; NETWORKS</a:t>
          </a:r>
        </a:p>
      </dsp:txBody>
      <dsp:txXfrm>
        <a:off x="30442" y="53162"/>
        <a:ext cx="7715980" cy="56272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MAKING CONTAINER TO HOST COMMUNICATION</a:t>
          </a:r>
        </a:p>
      </dsp:txBody>
      <dsp:txXfrm>
        <a:off x="30442" y="53162"/>
        <a:ext cx="7715980" cy="56272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MAKING CONTAINER TO HOST COMMUNICATION</a:t>
          </a:r>
        </a:p>
      </dsp:txBody>
      <dsp:txXfrm>
        <a:off x="30442" y="53162"/>
        <a:ext cx="7715980" cy="56272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INSTALLING POSTMAN API PLATFORM</a:t>
          </a:r>
        </a:p>
      </dsp:txBody>
      <dsp:txXfrm>
        <a:off x="30442" y="53162"/>
        <a:ext cx="7715980" cy="56272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84473"/>
          <a:ext cx="7776864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CONTAINER TO CONTAINER COMMUNICATION: BASIC SOLUTION</a:t>
          </a:r>
        </a:p>
      </dsp:txBody>
      <dsp:txXfrm>
        <a:off x="25759" y="110232"/>
        <a:ext cx="7725346" cy="47615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ELEGANT CONTAINER TO CONTAINER COMMUNICATION</a:t>
          </a:r>
        </a:p>
      </dsp:txBody>
      <dsp:txXfrm>
        <a:off x="30442" y="53162"/>
        <a:ext cx="7715980" cy="56272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QUIZ TIME</a:t>
          </a:r>
        </a:p>
      </dsp:txBody>
      <dsp:txXfrm>
        <a:off x="30442" y="53162"/>
        <a:ext cx="7715980" cy="562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CASE1-CONTAINER TO WWW COMMUNICATION</a:t>
          </a:r>
        </a:p>
      </dsp:txBody>
      <dsp:txXfrm>
        <a:off x="30442" y="53162"/>
        <a:ext cx="7715980" cy="5627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CASE1-CONTAINER TO WWW COMMUNICATION</a:t>
          </a:r>
        </a:p>
      </dsp:txBody>
      <dsp:txXfrm>
        <a:off x="30442" y="53162"/>
        <a:ext cx="7715980" cy="5627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84473"/>
          <a:ext cx="7776864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CASE2-CONTAINER TO LOCALHOST MACHINE COMMUNICATION</a:t>
          </a:r>
        </a:p>
      </dsp:txBody>
      <dsp:txXfrm>
        <a:off x="25759" y="110232"/>
        <a:ext cx="7725346" cy="4761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CASE3-CONTAINER TO CONTAINER COMMUNICATION</a:t>
          </a:r>
        </a:p>
      </dsp:txBody>
      <dsp:txXfrm>
        <a:off x="30442" y="53162"/>
        <a:ext cx="7715980" cy="5627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ANALIZING THE DEMO APP</a:t>
          </a:r>
        </a:p>
      </dsp:txBody>
      <dsp:txXfrm>
        <a:off x="30442" y="53162"/>
        <a:ext cx="7715980" cy="5627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95323"/>
          <a:ext cx="7776864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CREATING A CONTAINER &amp; COMMUNICATING TO THE WEB (WWW)</a:t>
          </a:r>
        </a:p>
      </dsp:txBody>
      <dsp:txXfrm>
        <a:off x="24588" y="119911"/>
        <a:ext cx="7727688" cy="45450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MAKING CONTAINER TO HOST COMMUNICATION</a:t>
          </a:r>
        </a:p>
      </dsp:txBody>
      <dsp:txXfrm>
        <a:off x="30442" y="53162"/>
        <a:ext cx="7715980" cy="56272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INSTALL MONGO DB ON LOCAL MACHINE</a:t>
          </a:r>
        </a:p>
      </dsp:txBody>
      <dsp:txXfrm>
        <a:off x="30442" y="53162"/>
        <a:ext cx="7715980" cy="562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it-IT" altLang="it-IT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fld id="{DD61B50A-C35E-4A26-B5D8-8A33396BF9C6}" type="datetimeFigureOut">
              <a:rPr lang="it-IT" altLang="it-IT"/>
              <a:pPr/>
              <a:t>19/06/2023</a:t>
            </a:fld>
            <a:endParaRPr lang="it-IT" altLang="it-IT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it-IT" altLang="it-IT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fld id="{865C395B-2FA4-4855-91F9-0EFDB33357B6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1893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10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99349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11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049769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12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47633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13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11904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14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58713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15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216152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395B-2FA4-4855-91F9-0EFDB33357B6}" type="slidenum">
              <a:rPr lang="it-IT" altLang="it-IT" smtClean="0"/>
              <a:pPr/>
              <a:t>16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25428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0" y="0"/>
            <a:ext cx="752475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467600" y="209550"/>
            <a:ext cx="657226" cy="431800"/>
            <a:chOff x="7467600" y="209550"/>
            <a:chExt cx="657226" cy="431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7467600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677151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7881939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152" y="1267485"/>
            <a:ext cx="7235981" cy="5133316"/>
          </a:xfrm>
        </p:spPr>
        <p:txBody>
          <a:bodyPr/>
          <a:lstStyle>
            <a:lvl1pPr>
              <a:defRPr sz="115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151" y="201702"/>
            <a:ext cx="6189583" cy="94956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4D8E783-8079-41CE-86FE-D0879969241C}" type="datetime1">
              <a:rPr lang="it-IT" altLang="it-IT"/>
              <a:pPr/>
              <a:t>19/06/2023</a:t>
            </a:fld>
            <a:endParaRPr lang="it-IT" altLang="it-IT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0225" y="236538"/>
            <a:ext cx="785813" cy="365125"/>
          </a:xfrm>
        </p:spPr>
        <p:txBody>
          <a:bodyPr/>
          <a:lstStyle>
            <a:lvl1pPr>
              <a:defRPr sz="1400"/>
            </a:lvl1pPr>
          </a:lstStyle>
          <a:p>
            <a:fld id="{B405C8BF-EA0B-430F-AD6C-E96C4A507BC2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8222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33AF5DB-87D7-410E-91EB-C785BBD8CB1B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08AFC03-055A-4585-9508-34D5F9F66E30}" type="datetime1">
              <a:rPr lang="it-IT" altLang="it-IT"/>
              <a:pPr/>
              <a:t>19/06/2023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6429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48E20DA-9C13-4D33-BD4D-288A6E39B581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074F186-1090-4620-B6EF-243D73A1996D}" type="datetime1">
              <a:rPr lang="it-IT" altLang="it-IT"/>
              <a:pPr/>
              <a:t>19/06/2023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5833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838200"/>
            <a:ext cx="7467600" cy="441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7D8DA92-056F-462D-A02F-7E53FED506A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EADCE8E-9082-4937-B3C5-EC91140518E0}" type="datetime1">
              <a:rPr lang="it-IT" altLang="it-IT"/>
              <a:pPr/>
              <a:t>19/06/2023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3262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9" y="4484080"/>
            <a:ext cx="7239001" cy="762000"/>
          </a:xfrm>
        </p:spPr>
        <p:txBody>
          <a:bodyPr bIns="0"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1D585E-77C5-49E6-A868-5365F702171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FB55EE7-EE78-4F72-B6A0-AF896FE2A23C}" type="datetime1">
              <a:rPr lang="it-IT" altLang="it-IT"/>
              <a:pPr/>
              <a:t>19/06/2023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562879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16152" y="841248"/>
            <a:ext cx="3730752" cy="438912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102352" y="841248"/>
            <a:ext cx="3730752" cy="438912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807A67F5-B363-4093-8CE2-335E2BF865A7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692BD87A-A73D-47C0-A5A3-A6C94E50F0D3}" type="datetime1">
              <a:rPr lang="it-IT" altLang="it-IT"/>
              <a:pPr/>
              <a:t>19/06/2023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01781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41248"/>
            <a:ext cx="3733800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5400" y="841248"/>
            <a:ext cx="3735267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6152" y="1380744"/>
            <a:ext cx="3730752" cy="384048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102352" y="1380743"/>
            <a:ext cx="3730752" cy="384048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D1830812-AAB3-4A57-AB13-C83F97472955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67990C65-071D-419B-953D-2A0542334EC7}" type="datetime1">
              <a:rPr lang="it-IT" altLang="it-IT"/>
              <a:pPr/>
              <a:t>19/06/2023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11249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519C33-41EF-4B4F-BB25-31C2BC27DC94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F67DFC7-CF1F-4EF8-8199-6F276A4E9DAE}" type="datetime1">
              <a:rPr lang="it-IT" altLang="it-IT"/>
              <a:pPr/>
              <a:t>19/06/2023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68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8B2DFC-6DC1-4274-AC7D-5E3E3FB28F6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7462061-612B-46BF-9E18-52E7740F80CA}" type="datetime1">
              <a:rPr lang="it-IT" altLang="it-IT"/>
              <a:pPr/>
              <a:t>19/06/2023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5742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395287"/>
            <a:ext cx="3008313" cy="1162050"/>
          </a:xfrm>
        </p:spPr>
        <p:txBody>
          <a:bodyPr/>
          <a:lstStyle>
            <a:lvl1pPr algn="l">
              <a:defRPr sz="2000" b="1">
                <a:ln>
                  <a:noFill/>
                </a:ln>
                <a:solidFill>
                  <a:srgbClr val="FF7605"/>
                </a:solidFill>
                <a:effectLst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1557337"/>
            <a:ext cx="3008313" cy="43862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914400" y="381000"/>
            <a:ext cx="4800600" cy="59436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39216C6-C588-41DE-9CA7-8B2A3FB2F83F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B3A046EF-FEAC-4ED6-8D3D-844C5F1BC810}" type="datetime1">
              <a:rPr lang="it-IT" altLang="it-IT"/>
              <a:pPr/>
              <a:t>19/06/2023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12471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624754"/>
            <a:ext cx="5486400" cy="404446"/>
          </a:xfrm>
        </p:spPr>
        <p:txBody>
          <a:bodyPr bIns="0"/>
          <a:lstStyle>
            <a:lvl1pPr algn="l">
              <a:defRPr sz="2000" b="1">
                <a:ln w="1270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3975" y="381000"/>
            <a:ext cx="5867400" cy="408146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029200"/>
            <a:ext cx="4038600" cy="13716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851806-2416-48E2-ADBD-4A5549329CE4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A0A25EC-3142-4229-838B-933B60A6095F}" type="datetime1">
              <a:rPr lang="it-IT" altLang="it-IT"/>
              <a:pPr/>
              <a:t>19/06/2023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6523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2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altLang="it-IT"/>
          </a:p>
        </p:txBody>
      </p:sp>
      <p:sp>
        <p:nvSpPr>
          <p:cNvPr id="103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19200" y="838200"/>
            <a:ext cx="7467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  <a:endParaRPr lang="en-US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8888" y="6553200"/>
            <a:ext cx="7162800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D9CAD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A79D99"/>
                </a:solidFill>
              </a:defRPr>
            </a:lvl1pPr>
          </a:lstStyle>
          <a:p>
            <a:fld id="{74A33A6A-354A-44F2-A39E-2BEBBE088E4B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8453438" y="5715000"/>
            <a:ext cx="242887" cy="431800"/>
          </a:xfrm>
          <a:custGeom>
            <a:avLst/>
            <a:gdLst/>
            <a:ahLst/>
            <a:cxnLst>
              <a:cxn ang="0">
                <a:pos x="62" y="0"/>
              </a:cxn>
              <a:cxn ang="0">
                <a:pos x="0" y="0"/>
              </a:cxn>
              <a:cxn ang="0">
                <a:pos x="89" y="136"/>
              </a:cxn>
              <a:cxn ang="0">
                <a:pos x="89" y="136"/>
              </a:cxn>
              <a:cxn ang="0">
                <a:pos x="0" y="272"/>
              </a:cxn>
              <a:cxn ang="0">
                <a:pos x="62" y="272"/>
              </a:cxn>
              <a:cxn ang="0">
                <a:pos x="153" y="136"/>
              </a:cxn>
              <a:cxn ang="0">
                <a:pos x="62" y="0"/>
              </a:cxn>
            </a:cxnLst>
            <a:rect l="0" t="0" r="r" b="b"/>
            <a:pathLst>
              <a:path w="153" h="272">
                <a:moveTo>
                  <a:pt x="62" y="0"/>
                </a:moveTo>
                <a:lnTo>
                  <a:pt x="0" y="0"/>
                </a:lnTo>
                <a:lnTo>
                  <a:pt x="89" y="136"/>
                </a:lnTo>
                <a:lnTo>
                  <a:pt x="89" y="136"/>
                </a:lnTo>
                <a:lnTo>
                  <a:pt x="0" y="272"/>
                </a:lnTo>
                <a:lnTo>
                  <a:pt x="62" y="272"/>
                </a:lnTo>
                <a:lnTo>
                  <a:pt x="153" y="136"/>
                </a:lnTo>
                <a:lnTo>
                  <a:pt x="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198563" y="4821238"/>
            <a:ext cx="2625725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61AC5651-7044-410E-92BB-A6B38519EDFF}" type="datetime1">
              <a:rPr lang="it-IT" altLang="it-IT"/>
              <a:pPr/>
              <a:t>19/06/2023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ransition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b="1" kern="1200">
          <a:ln w="12700">
            <a:solidFill>
              <a:schemeClr val="tx2"/>
            </a:solidFill>
          </a:ln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˃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Calibri" pitchFamily="34" charset="0"/>
        <a:buChar char="+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Calibri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image" Target="../media/image38.png"/><Relationship Id="rId5" Type="http://schemas.openxmlformats.org/officeDocument/2006/relationships/diagramQuickStyle" Target="../diagrams/quickStyle9.xml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51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diagramData" Target="../diagrams/data12.xml"/><Relationship Id="rId21" Type="http://schemas.openxmlformats.org/officeDocument/2006/relationships/image" Target="../media/image65.png"/><Relationship Id="rId7" Type="http://schemas.microsoft.com/office/2007/relationships/diagramDrawing" Target="../diagrams/drawing12.xml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55.png"/><Relationship Id="rId5" Type="http://schemas.openxmlformats.org/officeDocument/2006/relationships/diagramQuickStyle" Target="../diagrams/quickStyle12.xml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diagramData" Target="../diagrams/data13.xml"/><Relationship Id="rId21" Type="http://schemas.openxmlformats.org/officeDocument/2006/relationships/image" Target="../media/image80.png"/><Relationship Id="rId7" Type="http://schemas.microsoft.com/office/2007/relationships/diagramDrawing" Target="../diagrams/drawing13.xml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image" Target="../media/image70.png"/><Relationship Id="rId5" Type="http://schemas.openxmlformats.org/officeDocument/2006/relationships/diagramQuickStyle" Target="../diagrams/quickStyle13.xml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diagramLayout" Target="../diagrams/layout13.xml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26" Type="http://schemas.openxmlformats.org/officeDocument/2006/relationships/image" Target="../media/image100.png"/><Relationship Id="rId3" Type="http://schemas.openxmlformats.org/officeDocument/2006/relationships/diagramData" Target="../diagrams/data14.xml"/><Relationship Id="rId21" Type="http://schemas.openxmlformats.org/officeDocument/2006/relationships/image" Target="../media/image95.png"/><Relationship Id="rId7" Type="http://schemas.microsoft.com/office/2007/relationships/diagramDrawing" Target="../diagrams/drawing14.xml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5" Type="http://schemas.openxmlformats.org/officeDocument/2006/relationships/image" Target="../media/image9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image" Target="../media/image85.png"/><Relationship Id="rId24" Type="http://schemas.openxmlformats.org/officeDocument/2006/relationships/image" Target="../media/image98.png"/><Relationship Id="rId5" Type="http://schemas.openxmlformats.org/officeDocument/2006/relationships/diagramQuickStyle" Target="../diagrams/quickStyle14.xml"/><Relationship Id="rId15" Type="http://schemas.openxmlformats.org/officeDocument/2006/relationships/image" Target="../media/image89.png"/><Relationship Id="rId23" Type="http://schemas.openxmlformats.org/officeDocument/2006/relationships/image" Target="../media/image97.png"/><Relationship Id="rId28" Type="http://schemas.openxmlformats.org/officeDocument/2006/relationships/image" Target="../media/image102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diagramLayout" Target="../diagrams/layout14.xml"/><Relationship Id="rId9" Type="http://schemas.openxmlformats.org/officeDocument/2006/relationships/image" Target="../media/image83.png"/><Relationship Id="rId14" Type="http://schemas.openxmlformats.org/officeDocument/2006/relationships/image" Target="../media/image88.png"/><Relationship Id="rId22" Type="http://schemas.openxmlformats.org/officeDocument/2006/relationships/image" Target="../media/image96.png"/><Relationship Id="rId27" Type="http://schemas.openxmlformats.org/officeDocument/2006/relationships/image" Target="../media/image10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image" Target="../media/image106.png"/><Relationship Id="rId5" Type="http://schemas.openxmlformats.org/officeDocument/2006/relationships/diagramQuickStyle" Target="../diagrams/quickStyle15.xml"/><Relationship Id="rId10" Type="http://schemas.openxmlformats.org/officeDocument/2006/relationships/image" Target="../media/image105.png"/><Relationship Id="rId4" Type="http://schemas.openxmlformats.org/officeDocument/2006/relationships/diagramLayout" Target="../diagrams/layout15.xml"/><Relationship Id="rId9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7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16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diagramData" Target="../diagrams/data7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image" Target="../media/image24.png"/><Relationship Id="rId5" Type="http://schemas.openxmlformats.org/officeDocument/2006/relationships/diagramColors" Target="../diagrams/colors7.xml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3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DD92C-0C49-4C35-AA7C-DF48B3B32622}" type="slidenum">
              <a:rPr lang="it-IT" altLang="it-IT"/>
              <a:pPr/>
              <a:t>1</a:t>
            </a:fld>
            <a:endParaRPr lang="it-IT" altLang="it-IT"/>
          </a:p>
        </p:txBody>
      </p:sp>
      <p:sp>
        <p:nvSpPr>
          <p:cNvPr id="3075" name="CasellaDiTesto 5"/>
          <p:cNvSpPr txBox="1">
            <a:spLocks noChangeArrowheads="1"/>
          </p:cNvSpPr>
          <p:nvPr/>
        </p:nvSpPr>
        <p:spPr bwMode="auto">
          <a:xfrm>
            <a:off x="827088" y="6491288"/>
            <a:ext cx="81105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it-IT" altLang="it-IT" dirty="0"/>
              <a:t>Docente: Dott. Daniele Gobbo	 Modulo 1</a:t>
            </a:r>
          </a:p>
        </p:txBody>
      </p:sp>
      <p:cxnSp>
        <p:nvCxnSpPr>
          <p:cNvPr id="8" name="Connettore 1 7"/>
          <p:cNvCxnSpPr/>
          <p:nvPr/>
        </p:nvCxnSpPr>
        <p:spPr>
          <a:xfrm>
            <a:off x="896938" y="6410325"/>
            <a:ext cx="81105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7" name="CasellaDiTesto 8"/>
          <p:cNvSpPr txBox="1">
            <a:spLocks noChangeArrowheads="1"/>
          </p:cNvSpPr>
          <p:nvPr/>
        </p:nvSpPr>
        <p:spPr bwMode="auto">
          <a:xfrm>
            <a:off x="869555" y="5546725"/>
            <a:ext cx="831691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it-IT" altLang="it-IT" sz="4400" dirty="0"/>
              <a:t>Containers</a:t>
            </a:r>
          </a:p>
        </p:txBody>
      </p:sp>
      <p:pic>
        <p:nvPicPr>
          <p:cNvPr id="3088" name="Picture 16" descr="virtualizzazione-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04813"/>
            <a:ext cx="4897437" cy="504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3075237520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D0032E8-C9A8-3805-769D-778BA473F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592" y="1052736"/>
            <a:ext cx="7236296" cy="5077599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02218FCA-DC54-39F1-2D31-67C5B9083055}"/>
              </a:ext>
            </a:extLst>
          </p:cNvPr>
          <p:cNvSpPr/>
          <p:nvPr/>
        </p:nvSpPr>
        <p:spPr>
          <a:xfrm>
            <a:off x="2339752" y="1052736"/>
            <a:ext cx="1296144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02137E-9395-4B26-10F6-6C16A9EF7EB2}"/>
              </a:ext>
            </a:extLst>
          </p:cNvPr>
          <p:cNvSpPr/>
          <p:nvPr/>
        </p:nvSpPr>
        <p:spPr>
          <a:xfrm>
            <a:off x="2051720" y="2420888"/>
            <a:ext cx="324036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EBDADA8-3F89-AD88-E0EE-24234BD404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242" y="1196752"/>
            <a:ext cx="8234261" cy="4933583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A04AF9EC-2420-ABE3-5280-FB90ED96013C}"/>
              </a:ext>
            </a:extLst>
          </p:cNvPr>
          <p:cNvSpPr/>
          <p:nvPr/>
        </p:nvSpPr>
        <p:spPr>
          <a:xfrm>
            <a:off x="5076056" y="434061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4BA375D8-F0CC-36C5-0737-BA39AE418889}"/>
              </a:ext>
            </a:extLst>
          </p:cNvPr>
          <p:cNvSpPr/>
          <p:nvPr/>
        </p:nvSpPr>
        <p:spPr>
          <a:xfrm>
            <a:off x="5148064" y="5506211"/>
            <a:ext cx="1080120" cy="3194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A4177C43-175E-07E1-A226-1B3142D1A6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9470" y="1590418"/>
            <a:ext cx="4725059" cy="3677163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589984F2-C983-04ED-AAE8-61DD5AF69A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8996" y="1599944"/>
            <a:ext cx="4706007" cy="3658111"/>
          </a:xfrm>
          <a:prstGeom prst="rect">
            <a:avLst/>
          </a:prstGeom>
        </p:spPr>
      </p:pic>
      <p:sp>
        <p:nvSpPr>
          <p:cNvPr id="24" name="Ovale 23">
            <a:extLst>
              <a:ext uri="{FF2B5EF4-FFF2-40B4-BE49-F238E27FC236}">
                <a16:creationId xmlns:a16="http://schemas.microsoft.com/office/drawing/2014/main" id="{55ACE8E1-AEF6-E7EB-D4E6-9251D0A3F7C2}"/>
              </a:ext>
            </a:extLst>
          </p:cNvPr>
          <p:cNvSpPr/>
          <p:nvPr/>
        </p:nvSpPr>
        <p:spPr>
          <a:xfrm>
            <a:off x="2174784" y="4219435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FE81691A-B4FF-F5A5-6D6E-A0281A5DA02C}"/>
              </a:ext>
            </a:extLst>
          </p:cNvPr>
          <p:cNvSpPr/>
          <p:nvPr/>
        </p:nvSpPr>
        <p:spPr>
          <a:xfrm>
            <a:off x="5003852" y="4571992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D4AC8A22-7ED5-599D-BE4D-0335FB561D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7789" y="1599944"/>
            <a:ext cx="4686954" cy="3639058"/>
          </a:xfrm>
          <a:prstGeom prst="rect">
            <a:avLst/>
          </a:prstGeom>
        </p:spPr>
      </p:pic>
      <p:sp>
        <p:nvSpPr>
          <p:cNvPr id="29" name="Ovale 28">
            <a:extLst>
              <a:ext uri="{FF2B5EF4-FFF2-40B4-BE49-F238E27FC236}">
                <a16:creationId xmlns:a16="http://schemas.microsoft.com/office/drawing/2014/main" id="{8185F3C2-AD61-123C-945E-DA18BADB0BD7}"/>
              </a:ext>
            </a:extLst>
          </p:cNvPr>
          <p:cNvSpPr/>
          <p:nvPr/>
        </p:nvSpPr>
        <p:spPr>
          <a:xfrm>
            <a:off x="2714844" y="2316277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3CCC83E9-0D0F-A27B-44CF-6F098AFD57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38049" y="1595181"/>
            <a:ext cx="4667901" cy="3667637"/>
          </a:xfrm>
          <a:prstGeom prst="rect">
            <a:avLst/>
          </a:prstGeom>
        </p:spPr>
      </p:pic>
      <p:sp>
        <p:nvSpPr>
          <p:cNvPr id="32" name="Ovale 31">
            <a:extLst>
              <a:ext uri="{FF2B5EF4-FFF2-40B4-BE49-F238E27FC236}">
                <a16:creationId xmlns:a16="http://schemas.microsoft.com/office/drawing/2014/main" id="{539B1BA4-5858-CF10-E3D4-D58EC5FD97DE}"/>
              </a:ext>
            </a:extLst>
          </p:cNvPr>
          <p:cNvSpPr/>
          <p:nvPr/>
        </p:nvSpPr>
        <p:spPr>
          <a:xfrm>
            <a:off x="2051720" y="2392309"/>
            <a:ext cx="2520280" cy="5801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90F94A66-137A-4D01-7D72-CF8282421D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38049" y="1604708"/>
            <a:ext cx="4667901" cy="3648584"/>
          </a:xfrm>
          <a:prstGeom prst="rect">
            <a:avLst/>
          </a:prstGeom>
        </p:spPr>
      </p:pic>
      <p:sp>
        <p:nvSpPr>
          <p:cNvPr id="35" name="Ovale 34">
            <a:extLst>
              <a:ext uri="{FF2B5EF4-FFF2-40B4-BE49-F238E27FC236}">
                <a16:creationId xmlns:a16="http://schemas.microsoft.com/office/drawing/2014/main" id="{FDF87837-DA05-3B31-3316-65B946944583}"/>
              </a:ext>
            </a:extLst>
          </p:cNvPr>
          <p:cNvSpPr/>
          <p:nvPr/>
        </p:nvSpPr>
        <p:spPr>
          <a:xfrm>
            <a:off x="5064471" y="4545794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D4BC35FB-59BB-C147-86E3-3B221FEFD8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33286" y="1623760"/>
            <a:ext cx="4677428" cy="3610479"/>
          </a:xfrm>
          <a:prstGeom prst="rect">
            <a:avLst/>
          </a:prstGeom>
        </p:spPr>
      </p:pic>
      <p:sp>
        <p:nvSpPr>
          <p:cNvPr id="38" name="Ovale 37">
            <a:extLst>
              <a:ext uri="{FF2B5EF4-FFF2-40B4-BE49-F238E27FC236}">
                <a16:creationId xmlns:a16="http://schemas.microsoft.com/office/drawing/2014/main" id="{DDA12C8A-6775-2F20-AE42-D18E4FE837C9}"/>
              </a:ext>
            </a:extLst>
          </p:cNvPr>
          <p:cNvSpPr/>
          <p:nvPr/>
        </p:nvSpPr>
        <p:spPr>
          <a:xfrm>
            <a:off x="4940587" y="4602962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95533B7E-8E9F-3130-8593-809E3456E29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61865" y="1614234"/>
            <a:ext cx="4620270" cy="3629532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73AD6AC3-DBE9-6030-0797-B8882664EEB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5054" y="1031333"/>
            <a:ext cx="8502635" cy="5024558"/>
          </a:xfrm>
          <a:prstGeom prst="rect">
            <a:avLst/>
          </a:prstGeom>
        </p:spPr>
      </p:pic>
      <p:sp>
        <p:nvSpPr>
          <p:cNvPr id="43" name="Ovale 42">
            <a:extLst>
              <a:ext uri="{FF2B5EF4-FFF2-40B4-BE49-F238E27FC236}">
                <a16:creationId xmlns:a16="http://schemas.microsoft.com/office/drawing/2014/main" id="{919BE881-6347-A2AB-D72D-5898B4B3C75B}"/>
              </a:ext>
            </a:extLst>
          </p:cNvPr>
          <p:cNvSpPr/>
          <p:nvPr/>
        </p:nvSpPr>
        <p:spPr>
          <a:xfrm>
            <a:off x="4277893" y="4477908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EFE3F04F-BE03-0DFA-2353-F53D326462B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5054" y="1052736"/>
            <a:ext cx="8540014" cy="4985684"/>
          </a:xfrm>
          <a:prstGeom prst="rect">
            <a:avLst/>
          </a:prstGeom>
        </p:spPr>
      </p:pic>
      <p:sp>
        <p:nvSpPr>
          <p:cNvPr id="46" name="Ovale 45">
            <a:extLst>
              <a:ext uri="{FF2B5EF4-FFF2-40B4-BE49-F238E27FC236}">
                <a16:creationId xmlns:a16="http://schemas.microsoft.com/office/drawing/2014/main" id="{6CF155F9-D30D-11C2-BDEA-264DF3A7EFEB}"/>
              </a:ext>
            </a:extLst>
          </p:cNvPr>
          <p:cNvSpPr/>
          <p:nvPr/>
        </p:nvSpPr>
        <p:spPr>
          <a:xfrm>
            <a:off x="5899003" y="3192412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8" name="Immagine 47">
            <a:extLst>
              <a:ext uri="{FF2B5EF4-FFF2-40B4-BE49-F238E27FC236}">
                <a16:creationId xmlns:a16="http://schemas.microsoft.com/office/drawing/2014/main" id="{98B5ADE3-1BB5-DA5E-877E-88213C50F69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7580" y="1050128"/>
            <a:ext cx="8446106" cy="496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0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  <p:bldP spid="14" grpId="0" animBg="1"/>
      <p:bldP spid="24" grpId="0" animBg="1"/>
      <p:bldP spid="25" grpId="0" animBg="1"/>
      <p:bldP spid="29" grpId="0" animBg="1"/>
      <p:bldP spid="32" grpId="0" animBg="1"/>
      <p:bldP spid="35" grpId="0" animBg="1"/>
      <p:bldP spid="38" grpId="0" animBg="1"/>
      <p:bldP spid="43" grpId="0" animBg="1"/>
      <p:bldP spid="4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1307704984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67D1F46-BCDD-A8E0-4B3B-388240A9978A}"/>
              </a:ext>
            </a:extLst>
          </p:cNvPr>
          <p:cNvSpPr txBox="1"/>
          <p:nvPr/>
        </p:nvSpPr>
        <p:spPr>
          <a:xfrm>
            <a:off x="2123728" y="870524"/>
            <a:ext cx="45720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And for communication between your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Dockerize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application and your code in your Docker container and our local host machine</a:t>
            </a:r>
          </a:p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for this kind of communication, we really only need to change your code in here.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D767EA8-8902-9475-E6B6-6EB17018DC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600" y="2564904"/>
            <a:ext cx="7040443" cy="3720296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E86B9808-FDC0-9A43-8640-D1F0F7B85655}"/>
              </a:ext>
            </a:extLst>
          </p:cNvPr>
          <p:cNvCxnSpPr/>
          <p:nvPr/>
        </p:nvCxnSpPr>
        <p:spPr>
          <a:xfrm flipH="1">
            <a:off x="4409728" y="2204864"/>
            <a:ext cx="1314400" cy="2220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e 15">
            <a:extLst>
              <a:ext uri="{FF2B5EF4-FFF2-40B4-BE49-F238E27FC236}">
                <a16:creationId xmlns:a16="http://schemas.microsoft.com/office/drawing/2014/main" id="{358DF60F-3B5D-7365-FED1-CE9060402B58}"/>
              </a:ext>
            </a:extLst>
          </p:cNvPr>
          <p:cNvSpPr/>
          <p:nvPr/>
        </p:nvSpPr>
        <p:spPr>
          <a:xfrm>
            <a:off x="2898068" y="4365104"/>
            <a:ext cx="2394012" cy="3649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3944D945-AA5E-56BE-731B-2B264F383B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9832" y="4473577"/>
            <a:ext cx="3024336" cy="164964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19C3BE4-0155-B91E-4142-212465D2621B}"/>
              </a:ext>
            </a:extLst>
          </p:cNvPr>
          <p:cNvSpPr txBox="1"/>
          <p:nvPr/>
        </p:nvSpPr>
        <p:spPr>
          <a:xfrm>
            <a:off x="2898068" y="4931648"/>
            <a:ext cx="6003989" cy="175432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You need to replace local hosts with a special domain, 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which is understood by Docker and that's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host.docker.internal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This special domain is recognized by Docker.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It's understood by Docker.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And it's translated to the IP address of your host machine as seen from inside the Docker container</a:t>
            </a:r>
          </a:p>
        </p:txBody>
      </p:sp>
    </p:spTree>
    <p:extLst>
      <p:ext uri="{BB962C8B-B14F-4D97-AF65-F5344CB8AC3E}">
        <p14:creationId xmlns:p14="http://schemas.microsoft.com/office/powerpoint/2010/main" val="307583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/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59B5BCB-4E66-F57E-8334-9D86B592F1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536" y="867615"/>
            <a:ext cx="8552289" cy="4561817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FEE151CA-B617-9FE2-F5FB-5C843B013C4B}"/>
              </a:ext>
            </a:extLst>
          </p:cNvPr>
          <p:cNvSpPr/>
          <p:nvPr/>
        </p:nvSpPr>
        <p:spPr>
          <a:xfrm>
            <a:off x="5364088" y="3717032"/>
            <a:ext cx="1512168" cy="4795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8A17626-8EA6-1C3C-D918-8838BF621C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6034" y="3591525"/>
            <a:ext cx="7251791" cy="1837907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2CD6D66A-EC67-1B13-F674-87D7D83C3257}"/>
              </a:ext>
            </a:extLst>
          </p:cNvPr>
          <p:cNvSpPr/>
          <p:nvPr/>
        </p:nvSpPr>
        <p:spPr>
          <a:xfrm>
            <a:off x="5321928" y="3717032"/>
            <a:ext cx="3066495" cy="3477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BA8976B8-4413-7D02-571D-DA5FBFC52A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3688" y="4138908"/>
            <a:ext cx="5904656" cy="421078"/>
          </a:xfrm>
          <a:prstGeom prst="rect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38E750C0-6671-B0F0-1A3A-313658F03BB7}"/>
              </a:ext>
            </a:extLst>
          </p:cNvPr>
          <p:cNvSpPr/>
          <p:nvPr/>
        </p:nvSpPr>
        <p:spPr>
          <a:xfrm>
            <a:off x="5652120" y="4059405"/>
            <a:ext cx="609840" cy="2121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A38FD90-352E-239A-EB28-6BED9802E7FD}"/>
              </a:ext>
            </a:extLst>
          </p:cNvPr>
          <p:cNvSpPr txBox="1"/>
          <p:nvPr/>
        </p:nvSpPr>
        <p:spPr>
          <a:xfrm>
            <a:off x="2051720" y="5572587"/>
            <a:ext cx="6003989" cy="92333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To see GET and POST  Operations we can use POSTMAN</a:t>
            </a:r>
          </a:p>
          <a:p>
            <a:r>
              <a:rPr lang="en-US" dirty="0">
                <a:solidFill>
                  <a:schemeClr val="bg1"/>
                </a:solidFill>
              </a:rPr>
              <a:t>Postman is an API Platform for developers to design, build, test and iterate their APIs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384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11" grpId="0" animBg="1"/>
      <p:bldP spid="14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2164149448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F2815B8-CB67-93A7-AB27-89666C2E24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442" y="1340768"/>
            <a:ext cx="7329116" cy="5014246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45F24640-2A48-ACF0-348F-84DB0FAE1901}"/>
              </a:ext>
            </a:extLst>
          </p:cNvPr>
          <p:cNvSpPr/>
          <p:nvPr/>
        </p:nvSpPr>
        <p:spPr>
          <a:xfrm>
            <a:off x="2411760" y="1340768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76946E2E-329F-E302-8F3F-2730E071465D}"/>
              </a:ext>
            </a:extLst>
          </p:cNvPr>
          <p:cNvSpPr/>
          <p:nvPr/>
        </p:nvSpPr>
        <p:spPr>
          <a:xfrm>
            <a:off x="2414396" y="3720232"/>
            <a:ext cx="3093708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CA0C1C9B-F047-951E-0351-2B5105703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335" y="975126"/>
            <a:ext cx="6904781" cy="5490211"/>
          </a:xfrm>
          <a:prstGeom prst="rect">
            <a:avLst/>
          </a:prstGeom>
        </p:spPr>
      </p:pic>
      <p:sp>
        <p:nvSpPr>
          <p:cNvPr id="32" name="Ovale 31">
            <a:extLst>
              <a:ext uri="{FF2B5EF4-FFF2-40B4-BE49-F238E27FC236}">
                <a16:creationId xmlns:a16="http://schemas.microsoft.com/office/drawing/2014/main" id="{3CAAC3AB-65C4-E521-9FBF-5F2DE0F38EE2}"/>
              </a:ext>
            </a:extLst>
          </p:cNvPr>
          <p:cNvSpPr/>
          <p:nvPr/>
        </p:nvSpPr>
        <p:spPr>
          <a:xfrm>
            <a:off x="1907704" y="3627374"/>
            <a:ext cx="1584176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6C18DB3D-DAF1-96B0-0536-FAC3414E91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514" y="6308053"/>
            <a:ext cx="2076740" cy="495369"/>
          </a:xfrm>
          <a:prstGeom prst="rect">
            <a:avLst/>
          </a:prstGeom>
        </p:spPr>
      </p:pic>
      <p:sp>
        <p:nvSpPr>
          <p:cNvPr id="35" name="Ovale 34">
            <a:extLst>
              <a:ext uri="{FF2B5EF4-FFF2-40B4-BE49-F238E27FC236}">
                <a16:creationId xmlns:a16="http://schemas.microsoft.com/office/drawing/2014/main" id="{23D7FEF2-E3EA-20CE-8C5D-B9CB3FDD0E0E}"/>
              </a:ext>
            </a:extLst>
          </p:cNvPr>
          <p:cNvSpPr/>
          <p:nvPr/>
        </p:nvSpPr>
        <p:spPr>
          <a:xfrm>
            <a:off x="498726" y="6207942"/>
            <a:ext cx="1584176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BA826643-6D7B-BDFA-F8EF-C95DD5E4DFF1}"/>
              </a:ext>
            </a:extLst>
          </p:cNvPr>
          <p:cNvSpPr txBox="1"/>
          <p:nvPr/>
        </p:nvSpPr>
        <p:spPr>
          <a:xfrm>
            <a:off x="2051720" y="5572587"/>
            <a:ext cx="6003989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PLEASE CLICK  HERE AND CREATE A NEW ACCOUNT….</a:t>
            </a:r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4153C1FA-C29B-D712-1F11-06583C7C8711}"/>
              </a:ext>
            </a:extLst>
          </p:cNvPr>
          <p:cNvSpPr/>
          <p:nvPr/>
        </p:nvSpPr>
        <p:spPr>
          <a:xfrm>
            <a:off x="3959212" y="1481656"/>
            <a:ext cx="483163" cy="3432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86E5C9B5-C5FB-7CFB-0A06-CAFBC81A1A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8726" y="807829"/>
            <a:ext cx="8658135" cy="5450168"/>
          </a:xfrm>
          <a:prstGeom prst="rect">
            <a:avLst/>
          </a:prstGeom>
        </p:spPr>
      </p:pic>
      <p:sp>
        <p:nvSpPr>
          <p:cNvPr id="42" name="Ovale 41">
            <a:extLst>
              <a:ext uri="{FF2B5EF4-FFF2-40B4-BE49-F238E27FC236}">
                <a16:creationId xmlns:a16="http://schemas.microsoft.com/office/drawing/2014/main" id="{A7CD3921-1D42-E8F2-B79E-23D5A32A3A41}"/>
              </a:ext>
            </a:extLst>
          </p:cNvPr>
          <p:cNvSpPr/>
          <p:nvPr/>
        </p:nvSpPr>
        <p:spPr>
          <a:xfrm>
            <a:off x="2982845" y="1693656"/>
            <a:ext cx="2435895" cy="3474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BE7022F9-66D7-17B4-D04A-C18B016A369F}"/>
              </a:ext>
            </a:extLst>
          </p:cNvPr>
          <p:cNvSpPr/>
          <p:nvPr/>
        </p:nvSpPr>
        <p:spPr>
          <a:xfrm>
            <a:off x="7960184" y="1481656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0EF0637C-EFD8-DDA7-7D29-79C91A3400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81420" y="4204392"/>
            <a:ext cx="5893337" cy="1912408"/>
          </a:xfrm>
          <a:prstGeom prst="rect">
            <a:avLst/>
          </a:prstGeom>
        </p:spPr>
      </p:pic>
      <p:sp>
        <p:nvSpPr>
          <p:cNvPr id="46" name="Ovale 45">
            <a:extLst>
              <a:ext uri="{FF2B5EF4-FFF2-40B4-BE49-F238E27FC236}">
                <a16:creationId xmlns:a16="http://schemas.microsoft.com/office/drawing/2014/main" id="{57C4BEB3-EE81-F86E-BE44-A6B6A7D9CE1B}"/>
              </a:ext>
            </a:extLst>
          </p:cNvPr>
          <p:cNvSpPr/>
          <p:nvPr/>
        </p:nvSpPr>
        <p:spPr>
          <a:xfrm>
            <a:off x="2982845" y="4497413"/>
            <a:ext cx="5683322" cy="18106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A9834D24-1A55-A05D-4FE6-F9A5721FE7EC}"/>
              </a:ext>
            </a:extLst>
          </p:cNvPr>
          <p:cNvSpPr/>
          <p:nvPr/>
        </p:nvSpPr>
        <p:spPr>
          <a:xfrm>
            <a:off x="4425956" y="5396711"/>
            <a:ext cx="1080120" cy="2823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82E82AAF-9A79-B0A5-F2B5-3BBED1BDA6BF}"/>
              </a:ext>
            </a:extLst>
          </p:cNvPr>
          <p:cNvSpPr txBox="1"/>
          <p:nvPr/>
        </p:nvSpPr>
        <p:spPr>
          <a:xfrm>
            <a:off x="2173247" y="5862182"/>
            <a:ext cx="6003989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Udemy Sans"/>
              </a:rPr>
              <a:t>Now we want to try a POST Command to </a:t>
            </a:r>
            <a:r>
              <a:rPr lang="en-US" dirty="0" err="1">
                <a:solidFill>
                  <a:schemeClr val="bg1"/>
                </a:solidFill>
                <a:latin typeface="Udemy Sans"/>
              </a:rPr>
              <a:t>retrive</a:t>
            </a:r>
            <a:r>
              <a:rPr lang="en-US" dirty="0">
                <a:solidFill>
                  <a:schemeClr val="bg1"/>
                </a:solidFill>
                <a:latin typeface="Udemy Sans"/>
              </a:rPr>
              <a:t> data…..</a:t>
            </a:r>
            <a:endParaRPr lang="en-US" b="0" i="0" dirty="0">
              <a:solidFill>
                <a:schemeClr val="bg1"/>
              </a:solidFill>
              <a:effectLst/>
              <a:latin typeface="Udemy Sans"/>
            </a:endParaRPr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0C4E4C1A-C02A-209F-0A4A-CB7572629D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750" y="782568"/>
            <a:ext cx="8807111" cy="5475429"/>
          </a:xfrm>
          <a:prstGeom prst="rect">
            <a:avLst/>
          </a:prstGeom>
        </p:spPr>
      </p:pic>
      <p:sp>
        <p:nvSpPr>
          <p:cNvPr id="51" name="Ovale 50">
            <a:extLst>
              <a:ext uri="{FF2B5EF4-FFF2-40B4-BE49-F238E27FC236}">
                <a16:creationId xmlns:a16="http://schemas.microsoft.com/office/drawing/2014/main" id="{CD2BF9FC-4346-ED9A-5842-D705277F7B7B}"/>
              </a:ext>
            </a:extLst>
          </p:cNvPr>
          <p:cNvSpPr/>
          <p:nvPr/>
        </p:nvSpPr>
        <p:spPr>
          <a:xfrm>
            <a:off x="4113137" y="975126"/>
            <a:ext cx="411363" cy="4304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3" name="Immagine 52">
            <a:extLst>
              <a:ext uri="{FF2B5EF4-FFF2-40B4-BE49-F238E27FC236}">
                <a16:creationId xmlns:a16="http://schemas.microsoft.com/office/drawing/2014/main" id="{B1FC81FD-A12E-AE2D-0EFE-98C7635065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9343" y="820454"/>
            <a:ext cx="8887923" cy="5607939"/>
          </a:xfrm>
          <a:prstGeom prst="rect">
            <a:avLst/>
          </a:prstGeom>
        </p:spPr>
      </p:pic>
      <p:sp>
        <p:nvSpPr>
          <p:cNvPr id="54" name="Ovale 53">
            <a:extLst>
              <a:ext uri="{FF2B5EF4-FFF2-40B4-BE49-F238E27FC236}">
                <a16:creationId xmlns:a16="http://schemas.microsoft.com/office/drawing/2014/main" id="{5AA382D9-653E-2D3C-665D-2B8D37E7B79F}"/>
              </a:ext>
            </a:extLst>
          </p:cNvPr>
          <p:cNvSpPr/>
          <p:nvPr/>
        </p:nvSpPr>
        <p:spPr>
          <a:xfrm>
            <a:off x="3015211" y="1759502"/>
            <a:ext cx="440516" cy="3474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D48E3439-2A9E-2765-FEB3-A3C627E4CB1F}"/>
              </a:ext>
            </a:extLst>
          </p:cNvPr>
          <p:cNvSpPr/>
          <p:nvPr/>
        </p:nvSpPr>
        <p:spPr>
          <a:xfrm>
            <a:off x="4769592" y="2050526"/>
            <a:ext cx="440516" cy="3474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A4ECA64E-EDAC-C727-6020-8169DD343B87}"/>
              </a:ext>
            </a:extLst>
          </p:cNvPr>
          <p:cNvSpPr/>
          <p:nvPr/>
        </p:nvSpPr>
        <p:spPr>
          <a:xfrm>
            <a:off x="5285818" y="2313062"/>
            <a:ext cx="440516" cy="3474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0551E332-6DDB-C465-0E61-CD1D8B3DA6DC}"/>
              </a:ext>
            </a:extLst>
          </p:cNvPr>
          <p:cNvSpPr/>
          <p:nvPr/>
        </p:nvSpPr>
        <p:spPr>
          <a:xfrm>
            <a:off x="6732240" y="2314944"/>
            <a:ext cx="440516" cy="3474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13739020-DF74-DDD6-673C-051806E40F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63149" y="2725293"/>
            <a:ext cx="3829584" cy="1257475"/>
          </a:xfrm>
          <a:prstGeom prst="rect">
            <a:avLst/>
          </a:prstGeom>
        </p:spPr>
      </p:pic>
      <p:sp>
        <p:nvSpPr>
          <p:cNvPr id="60" name="Ovale 59">
            <a:extLst>
              <a:ext uri="{FF2B5EF4-FFF2-40B4-BE49-F238E27FC236}">
                <a16:creationId xmlns:a16="http://schemas.microsoft.com/office/drawing/2014/main" id="{15C83618-3D87-2FB6-AC31-CF2F2B582431}"/>
              </a:ext>
            </a:extLst>
          </p:cNvPr>
          <p:cNvSpPr/>
          <p:nvPr/>
        </p:nvSpPr>
        <p:spPr>
          <a:xfrm>
            <a:off x="2959451" y="2550412"/>
            <a:ext cx="3704098" cy="16963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2" name="Immagine 61">
            <a:extLst>
              <a:ext uri="{FF2B5EF4-FFF2-40B4-BE49-F238E27FC236}">
                <a16:creationId xmlns:a16="http://schemas.microsoft.com/office/drawing/2014/main" id="{5E96C1D8-2A7C-379F-08D1-B4135478DEB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72518" y="1796779"/>
            <a:ext cx="1505160" cy="257211"/>
          </a:xfrm>
          <a:prstGeom prst="rect">
            <a:avLst/>
          </a:prstGeom>
        </p:spPr>
      </p:pic>
      <p:sp>
        <p:nvSpPr>
          <p:cNvPr id="63" name="Ovale 62">
            <a:extLst>
              <a:ext uri="{FF2B5EF4-FFF2-40B4-BE49-F238E27FC236}">
                <a16:creationId xmlns:a16="http://schemas.microsoft.com/office/drawing/2014/main" id="{2339D5A3-5A71-5206-E353-1FE361A0275A}"/>
              </a:ext>
            </a:extLst>
          </p:cNvPr>
          <p:cNvSpPr/>
          <p:nvPr/>
        </p:nvSpPr>
        <p:spPr>
          <a:xfrm>
            <a:off x="8056702" y="161747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5" name="Immagine 64">
            <a:extLst>
              <a:ext uri="{FF2B5EF4-FFF2-40B4-BE49-F238E27FC236}">
                <a16:creationId xmlns:a16="http://schemas.microsoft.com/office/drawing/2014/main" id="{D2F8343E-E7D1-5048-2943-CC07F33E990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34118" y="4246780"/>
            <a:ext cx="6073337" cy="1998435"/>
          </a:xfrm>
          <a:prstGeom prst="rect">
            <a:avLst/>
          </a:prstGeom>
        </p:spPr>
      </p:pic>
      <p:sp>
        <p:nvSpPr>
          <p:cNvPr id="66" name="Ovale 65">
            <a:extLst>
              <a:ext uri="{FF2B5EF4-FFF2-40B4-BE49-F238E27FC236}">
                <a16:creationId xmlns:a16="http://schemas.microsoft.com/office/drawing/2014/main" id="{B8EA02C6-ACA2-B52F-0356-1A221C2E533D}"/>
              </a:ext>
            </a:extLst>
          </p:cNvPr>
          <p:cNvSpPr/>
          <p:nvPr/>
        </p:nvSpPr>
        <p:spPr>
          <a:xfrm>
            <a:off x="2710072" y="4441082"/>
            <a:ext cx="3704098" cy="16963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8" name="Immagine 67">
            <a:extLst>
              <a:ext uri="{FF2B5EF4-FFF2-40B4-BE49-F238E27FC236}">
                <a16:creationId xmlns:a16="http://schemas.microsoft.com/office/drawing/2014/main" id="{20C5489B-8852-8B2F-CC06-EC0AB39144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9520" y="834169"/>
            <a:ext cx="8816333" cy="5472677"/>
          </a:xfrm>
          <a:prstGeom prst="rect">
            <a:avLst/>
          </a:prstGeom>
        </p:spPr>
      </p:pic>
      <p:sp>
        <p:nvSpPr>
          <p:cNvPr id="69" name="Ovale 68">
            <a:extLst>
              <a:ext uri="{FF2B5EF4-FFF2-40B4-BE49-F238E27FC236}">
                <a16:creationId xmlns:a16="http://schemas.microsoft.com/office/drawing/2014/main" id="{8D7F5542-46C3-0E64-8D46-D3628FB0EBF7}"/>
              </a:ext>
            </a:extLst>
          </p:cNvPr>
          <p:cNvSpPr/>
          <p:nvPr/>
        </p:nvSpPr>
        <p:spPr>
          <a:xfrm>
            <a:off x="2877762" y="1314285"/>
            <a:ext cx="1646737" cy="4939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795B7FD3-8041-710C-52D9-909E236E89D1}"/>
              </a:ext>
            </a:extLst>
          </p:cNvPr>
          <p:cNvSpPr/>
          <p:nvPr/>
        </p:nvSpPr>
        <p:spPr>
          <a:xfrm>
            <a:off x="7778807" y="1568624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F03D5E9B-3722-C7A7-12C6-429A3A95C12F}"/>
              </a:ext>
            </a:extLst>
          </p:cNvPr>
          <p:cNvSpPr/>
          <p:nvPr/>
        </p:nvSpPr>
        <p:spPr>
          <a:xfrm>
            <a:off x="2503160" y="4441266"/>
            <a:ext cx="4229080" cy="18371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3" name="Immagine 72">
            <a:extLst>
              <a:ext uri="{FF2B5EF4-FFF2-40B4-BE49-F238E27FC236}">
                <a16:creationId xmlns:a16="http://schemas.microsoft.com/office/drawing/2014/main" id="{EDB8D3F9-C9FD-D535-F6D4-C72D2DA26BD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0541" y="1498816"/>
            <a:ext cx="7778807" cy="4387336"/>
          </a:xfrm>
          <a:prstGeom prst="rect">
            <a:avLst/>
          </a:prstGeom>
        </p:spPr>
      </p:pic>
      <p:sp>
        <p:nvSpPr>
          <p:cNvPr id="74" name="Ovale 73">
            <a:extLst>
              <a:ext uri="{FF2B5EF4-FFF2-40B4-BE49-F238E27FC236}">
                <a16:creationId xmlns:a16="http://schemas.microsoft.com/office/drawing/2014/main" id="{B85F2C57-7325-CA75-B4D0-DA9729987186}"/>
              </a:ext>
            </a:extLst>
          </p:cNvPr>
          <p:cNvSpPr/>
          <p:nvPr/>
        </p:nvSpPr>
        <p:spPr>
          <a:xfrm>
            <a:off x="732248" y="3152302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Ovale 74">
            <a:extLst>
              <a:ext uri="{FF2B5EF4-FFF2-40B4-BE49-F238E27FC236}">
                <a16:creationId xmlns:a16="http://schemas.microsoft.com/office/drawing/2014/main" id="{A3BFCA9F-AA4A-E735-395D-B3C15DBC992D}"/>
              </a:ext>
            </a:extLst>
          </p:cNvPr>
          <p:cNvSpPr/>
          <p:nvPr/>
        </p:nvSpPr>
        <p:spPr>
          <a:xfrm>
            <a:off x="2366370" y="3247765"/>
            <a:ext cx="2059586" cy="117266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FECD2A14-1497-7EDC-2AD3-BF08DCC2ABA4}"/>
              </a:ext>
            </a:extLst>
          </p:cNvPr>
          <p:cNvSpPr txBox="1"/>
          <p:nvPr/>
        </p:nvSpPr>
        <p:spPr>
          <a:xfrm>
            <a:off x="3253505" y="4637445"/>
            <a:ext cx="4609322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 I'm now successfully talking to this MongoDB database which runs on my host machine</a:t>
            </a:r>
          </a:p>
        </p:txBody>
      </p:sp>
      <p:pic>
        <p:nvPicPr>
          <p:cNvPr id="79" name="Immagine 78">
            <a:extLst>
              <a:ext uri="{FF2B5EF4-FFF2-40B4-BE49-F238E27FC236}">
                <a16:creationId xmlns:a16="http://schemas.microsoft.com/office/drawing/2014/main" id="{590CC3F7-36CE-2801-A807-F393BB8E78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8567" y="1691939"/>
            <a:ext cx="7697123" cy="3723999"/>
          </a:xfrm>
          <a:prstGeom prst="rect">
            <a:avLst/>
          </a:prstGeom>
        </p:spPr>
      </p:pic>
      <p:pic>
        <p:nvPicPr>
          <p:cNvPr id="81" name="Immagine 80">
            <a:extLst>
              <a:ext uri="{FF2B5EF4-FFF2-40B4-BE49-F238E27FC236}">
                <a16:creationId xmlns:a16="http://schemas.microsoft.com/office/drawing/2014/main" id="{C1C6A96B-4661-B7D7-5272-67EB4944857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23947" y="4288637"/>
            <a:ext cx="566906" cy="446984"/>
          </a:xfrm>
          <a:prstGeom prst="rect">
            <a:avLst/>
          </a:prstGeom>
        </p:spPr>
      </p:pic>
      <p:pic>
        <p:nvPicPr>
          <p:cNvPr id="83" name="Immagine 82">
            <a:extLst>
              <a:ext uri="{FF2B5EF4-FFF2-40B4-BE49-F238E27FC236}">
                <a16:creationId xmlns:a16="http://schemas.microsoft.com/office/drawing/2014/main" id="{40B0F4FA-F379-A9B5-2E5F-4CC5F8AACF0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39244" y="3492271"/>
            <a:ext cx="1880724" cy="81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3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6" grpId="0" animBg="1"/>
      <p:bldP spid="32" grpId="0" animBg="1"/>
      <p:bldP spid="35" grpId="0" animBg="1"/>
      <p:bldP spid="36" grpId="0" animBg="1"/>
      <p:bldP spid="39" grpId="0" animBg="1"/>
      <p:bldP spid="42" grpId="0" animBg="1"/>
      <p:bldP spid="43" grpId="0" animBg="1"/>
      <p:bldP spid="46" grpId="0" animBg="1"/>
      <p:bldP spid="47" grpId="0" animBg="1"/>
      <p:bldP spid="48" grpId="0" animBg="1"/>
      <p:bldP spid="51" grpId="0" animBg="1"/>
      <p:bldP spid="54" grpId="0" animBg="1"/>
      <p:bldP spid="55" grpId="0" animBg="1"/>
      <p:bldP spid="56" grpId="0" animBg="1"/>
      <p:bldP spid="57" grpId="0" animBg="1"/>
      <p:bldP spid="60" grpId="0" animBg="1"/>
      <p:bldP spid="63" grpId="0" animBg="1"/>
      <p:bldP spid="66" grpId="0" animBg="1"/>
      <p:bldP spid="69" grpId="0" animBg="1"/>
      <p:bldP spid="70" grpId="0" animBg="1"/>
      <p:bldP spid="71" grpId="0" animBg="1"/>
      <p:bldP spid="74" grpId="0" animBg="1"/>
      <p:bldP spid="75" grpId="0" animBg="1"/>
      <p:bldP spid="7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1352193539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DB82A9B-E239-5A78-F511-E72B207A46D7}"/>
              </a:ext>
            </a:extLst>
          </p:cNvPr>
          <p:cNvSpPr txBox="1"/>
          <p:nvPr/>
        </p:nvSpPr>
        <p:spPr>
          <a:xfrm>
            <a:off x="1691680" y="870524"/>
            <a:ext cx="6003989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Now we want to have 1 container for the node app</a:t>
            </a:r>
          </a:p>
          <a:p>
            <a:r>
              <a:rPr lang="en-US" dirty="0">
                <a:solidFill>
                  <a:schemeClr val="bg1"/>
                </a:solidFill>
              </a:rPr>
              <a:t>and one container for the MongoDB database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BBBC132-4544-75BE-83AC-EB85EEA12B5B}"/>
              </a:ext>
            </a:extLst>
          </p:cNvPr>
          <p:cNvSpPr txBox="1"/>
          <p:nvPr/>
        </p:nvSpPr>
        <p:spPr>
          <a:xfrm>
            <a:off x="2271674" y="1569022"/>
            <a:ext cx="4572000" cy="92333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it is </a:t>
            </a:r>
            <a:r>
              <a:rPr lang="en-US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emy Sans"/>
              </a:rPr>
              <a:t>strongly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recommended and the best practice that every container should just do one main thing.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5103DE2-B78B-CE78-0818-F801FE99A0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20" y="815448"/>
            <a:ext cx="8313535" cy="4799962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7E2D9A5C-8578-7782-2FA4-C7C5F8D46710}"/>
              </a:ext>
            </a:extLst>
          </p:cNvPr>
          <p:cNvSpPr/>
          <p:nvPr/>
        </p:nvSpPr>
        <p:spPr>
          <a:xfrm>
            <a:off x="5580112" y="3789040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7AFA2A3-9BB3-8191-444F-0362A54C6A73}"/>
              </a:ext>
            </a:extLst>
          </p:cNvPr>
          <p:cNvSpPr txBox="1"/>
          <p:nvPr/>
        </p:nvSpPr>
        <p:spPr>
          <a:xfrm>
            <a:off x="2112957" y="5561444"/>
            <a:ext cx="459066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 want to put my MongoDB database inside of a container.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So I will no longer use the locally installed one</a:t>
            </a:r>
          </a:p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Let's start by creating a MongoDB container….</a:t>
            </a:r>
            <a:endParaRPr lang="en-US" b="0" i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emy Sans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2D95AEE2-EF18-9C94-124A-2CB913C878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84326"/>
            <a:ext cx="9144000" cy="5689347"/>
          </a:xfrm>
          <a:prstGeom prst="rect">
            <a:avLst/>
          </a:prstGeom>
        </p:spPr>
      </p:pic>
      <p:sp>
        <p:nvSpPr>
          <p:cNvPr id="19" name="Ovale 18">
            <a:extLst>
              <a:ext uri="{FF2B5EF4-FFF2-40B4-BE49-F238E27FC236}">
                <a16:creationId xmlns:a16="http://schemas.microsoft.com/office/drawing/2014/main" id="{AAB4E234-ED9D-35B9-8DEC-2A9B18E7B385}"/>
              </a:ext>
            </a:extLst>
          </p:cNvPr>
          <p:cNvSpPr/>
          <p:nvPr/>
        </p:nvSpPr>
        <p:spPr>
          <a:xfrm>
            <a:off x="6387269" y="4118171"/>
            <a:ext cx="2177786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35D7037F-294F-231F-B57A-15D68F4C33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43404" y="4842806"/>
            <a:ext cx="7174634" cy="591967"/>
          </a:xfrm>
          <a:prstGeom prst="rect">
            <a:avLst/>
          </a:prstGeom>
        </p:spPr>
      </p:pic>
      <p:sp>
        <p:nvSpPr>
          <p:cNvPr id="22" name="Ovale 21">
            <a:extLst>
              <a:ext uri="{FF2B5EF4-FFF2-40B4-BE49-F238E27FC236}">
                <a16:creationId xmlns:a16="http://schemas.microsoft.com/office/drawing/2014/main" id="{073B57BD-4DD5-F6F3-C072-89E6C65E6188}"/>
              </a:ext>
            </a:extLst>
          </p:cNvPr>
          <p:cNvSpPr/>
          <p:nvPr/>
        </p:nvSpPr>
        <p:spPr>
          <a:xfrm>
            <a:off x="6631961" y="4771724"/>
            <a:ext cx="768635" cy="2504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193D6C10-624A-1404-53E1-ECAECFEF7127}"/>
              </a:ext>
            </a:extLst>
          </p:cNvPr>
          <p:cNvSpPr/>
          <p:nvPr/>
        </p:nvSpPr>
        <p:spPr>
          <a:xfrm>
            <a:off x="8157900" y="4982800"/>
            <a:ext cx="696627" cy="2504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031D855C-4019-7965-1DFB-FEBD9564D1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3404" y="5458808"/>
            <a:ext cx="7346391" cy="466726"/>
          </a:xfrm>
          <a:prstGeom prst="rect">
            <a:avLst/>
          </a:prstGeom>
        </p:spPr>
      </p:pic>
      <p:sp>
        <p:nvSpPr>
          <p:cNvPr id="26" name="Ovale 25">
            <a:extLst>
              <a:ext uri="{FF2B5EF4-FFF2-40B4-BE49-F238E27FC236}">
                <a16:creationId xmlns:a16="http://schemas.microsoft.com/office/drawing/2014/main" id="{48F412AC-C79F-C921-2ED8-1099A92E3AF4}"/>
              </a:ext>
            </a:extLst>
          </p:cNvPr>
          <p:cNvSpPr/>
          <p:nvPr/>
        </p:nvSpPr>
        <p:spPr>
          <a:xfrm>
            <a:off x="6616533" y="5394047"/>
            <a:ext cx="1578968" cy="2504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6C1EB1A1-DD8C-8894-C58A-C0EC2D58CF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705316"/>
            <a:ext cx="9144000" cy="5447367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05FD4BDA-70FC-E79B-5C36-29BC52DACCC0}"/>
              </a:ext>
            </a:extLst>
          </p:cNvPr>
          <p:cNvSpPr txBox="1"/>
          <p:nvPr/>
        </p:nvSpPr>
        <p:spPr>
          <a:xfrm>
            <a:off x="5652120" y="2271369"/>
            <a:ext cx="3244214" cy="286232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latin typeface="Udemy Sans"/>
              </a:rPr>
              <a:t> I want to alter my node </a:t>
            </a:r>
            <a:r>
              <a:rPr lang="en-US" b="0" i="0" dirty="0" err="1">
                <a:solidFill>
                  <a:schemeClr val="bg1"/>
                </a:solidFill>
                <a:latin typeface="Udemy Sans"/>
              </a:rPr>
              <a:t>js</a:t>
            </a:r>
            <a:r>
              <a:rPr lang="en-US" dirty="0">
                <a:solidFill>
                  <a:schemeClr val="bg1"/>
                </a:solidFill>
                <a:latin typeface="Udemy Sans"/>
              </a:rPr>
              <a:t> </a:t>
            </a:r>
            <a:r>
              <a:rPr lang="en-US" b="0" i="0" dirty="0">
                <a:solidFill>
                  <a:schemeClr val="bg1"/>
                </a:solidFill>
                <a:latin typeface="Udemy Sans"/>
              </a:rPr>
              <a:t>application code such that we can connect to this database running in this upper container and that's now the tricky part, </a:t>
            </a:r>
            <a:r>
              <a:rPr lang="en-US" b="0" i="0" dirty="0" err="1">
                <a:solidFill>
                  <a:schemeClr val="bg1"/>
                </a:solidFill>
                <a:latin typeface="Udemy Sans"/>
              </a:rPr>
              <a:t>host.docker</a:t>
            </a:r>
            <a:r>
              <a:rPr lang="en-US" b="0" i="0" dirty="0">
                <a:solidFill>
                  <a:schemeClr val="bg1"/>
                </a:solidFill>
                <a:latin typeface="Udemy Sans"/>
              </a:rPr>
              <a:t> internal will no longer work, because that refers to my local host machine IP address, not to the IP address of some other container</a:t>
            </a:r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CD8D159B-2769-97E1-F7B8-54089F2262DC}"/>
              </a:ext>
            </a:extLst>
          </p:cNvPr>
          <p:cNvCxnSpPr/>
          <p:nvPr/>
        </p:nvCxnSpPr>
        <p:spPr>
          <a:xfrm flipH="1" flipV="1">
            <a:off x="3203848" y="2564904"/>
            <a:ext cx="2952328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magine 39">
            <a:extLst>
              <a:ext uri="{FF2B5EF4-FFF2-40B4-BE49-F238E27FC236}">
                <a16:creationId xmlns:a16="http://schemas.microsoft.com/office/drawing/2014/main" id="{D0D8D138-1D86-B9F0-E515-67CDD25F64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504" y="894074"/>
            <a:ext cx="9036496" cy="5130892"/>
          </a:xfrm>
          <a:prstGeom prst="rect">
            <a:avLst/>
          </a:prstGeom>
        </p:spPr>
      </p:pic>
      <p:sp>
        <p:nvSpPr>
          <p:cNvPr id="44" name="Ovale 43">
            <a:extLst>
              <a:ext uri="{FF2B5EF4-FFF2-40B4-BE49-F238E27FC236}">
                <a16:creationId xmlns:a16="http://schemas.microsoft.com/office/drawing/2014/main" id="{0A78A5F3-A10E-44C6-BA01-782FF63A641E}"/>
              </a:ext>
            </a:extLst>
          </p:cNvPr>
          <p:cNvSpPr/>
          <p:nvPr/>
        </p:nvSpPr>
        <p:spPr>
          <a:xfrm>
            <a:off x="5814550" y="3130148"/>
            <a:ext cx="1778133" cy="5455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2" name="Immagine 51">
            <a:extLst>
              <a:ext uri="{FF2B5EF4-FFF2-40B4-BE49-F238E27FC236}">
                <a16:creationId xmlns:a16="http://schemas.microsoft.com/office/drawing/2014/main" id="{FE6E35B4-554C-3B47-F0A3-5B1A7FEB8AB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10203" y="3521797"/>
            <a:ext cx="4864523" cy="2394910"/>
          </a:xfrm>
          <a:prstGeom prst="rect">
            <a:avLst/>
          </a:prstGeom>
        </p:spPr>
      </p:pic>
      <p:sp>
        <p:nvSpPr>
          <p:cNvPr id="58" name="Ovale 57">
            <a:extLst>
              <a:ext uri="{FF2B5EF4-FFF2-40B4-BE49-F238E27FC236}">
                <a16:creationId xmlns:a16="http://schemas.microsoft.com/office/drawing/2014/main" id="{A50A032D-95F7-4FFB-0155-35EF2674D658}"/>
              </a:ext>
            </a:extLst>
          </p:cNvPr>
          <p:cNvSpPr/>
          <p:nvPr/>
        </p:nvSpPr>
        <p:spPr>
          <a:xfrm>
            <a:off x="2483768" y="4612330"/>
            <a:ext cx="1080120" cy="3399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D9DD8C94-CF9A-31C7-3DA4-CCAECBAE14C1}"/>
              </a:ext>
            </a:extLst>
          </p:cNvPr>
          <p:cNvSpPr txBox="1"/>
          <p:nvPr/>
        </p:nvSpPr>
        <p:spPr>
          <a:xfrm>
            <a:off x="4301920" y="3686990"/>
            <a:ext cx="4716624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This is the IP address of your container and this IP address can be used to contact this container.</a:t>
            </a:r>
          </a:p>
        </p:txBody>
      </p:sp>
      <p:cxnSp>
        <p:nvCxnSpPr>
          <p:cNvPr id="72" name="Connettore 2 71">
            <a:extLst>
              <a:ext uri="{FF2B5EF4-FFF2-40B4-BE49-F238E27FC236}">
                <a16:creationId xmlns:a16="http://schemas.microsoft.com/office/drawing/2014/main" id="{021D9B1E-E56C-9D0B-FF6C-E08E0ED08494}"/>
              </a:ext>
            </a:extLst>
          </p:cNvPr>
          <p:cNvCxnSpPr>
            <a:cxnSpLocks/>
          </p:cNvCxnSpPr>
          <p:nvPr/>
        </p:nvCxnSpPr>
        <p:spPr>
          <a:xfrm flipH="1">
            <a:off x="3347864" y="3702530"/>
            <a:ext cx="1286299" cy="101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Immagine 77">
            <a:extLst>
              <a:ext uri="{FF2B5EF4-FFF2-40B4-BE49-F238E27FC236}">
                <a16:creationId xmlns:a16="http://schemas.microsoft.com/office/drawing/2014/main" id="{1BDE7E6E-87D1-618F-CC25-9E57320ECB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96283" y="2396310"/>
            <a:ext cx="2469173" cy="203643"/>
          </a:xfrm>
          <a:prstGeom prst="rect">
            <a:avLst/>
          </a:prstGeom>
        </p:spPr>
      </p:pic>
      <p:sp>
        <p:nvSpPr>
          <p:cNvPr id="79" name="Ovale 78">
            <a:extLst>
              <a:ext uri="{FF2B5EF4-FFF2-40B4-BE49-F238E27FC236}">
                <a16:creationId xmlns:a16="http://schemas.microsoft.com/office/drawing/2014/main" id="{3027D914-B83F-01B8-1953-3CFDB90C407D}"/>
              </a:ext>
            </a:extLst>
          </p:cNvPr>
          <p:cNvSpPr/>
          <p:nvPr/>
        </p:nvSpPr>
        <p:spPr>
          <a:xfrm>
            <a:off x="1834256" y="2353606"/>
            <a:ext cx="3097784" cy="2657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1" name="Immagine 80">
            <a:extLst>
              <a:ext uri="{FF2B5EF4-FFF2-40B4-BE49-F238E27FC236}">
                <a16:creationId xmlns:a16="http://schemas.microsoft.com/office/drawing/2014/main" id="{E854D3D1-FFC5-9B10-4707-06B80604EB6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77019" y="5656213"/>
            <a:ext cx="2800741" cy="323895"/>
          </a:xfrm>
          <a:prstGeom prst="rect">
            <a:avLst/>
          </a:prstGeom>
        </p:spPr>
      </p:pic>
      <p:pic>
        <p:nvPicPr>
          <p:cNvPr id="83" name="Immagine 82">
            <a:extLst>
              <a:ext uri="{FF2B5EF4-FFF2-40B4-BE49-F238E27FC236}">
                <a16:creationId xmlns:a16="http://schemas.microsoft.com/office/drawing/2014/main" id="{915C5E15-9202-8B67-A762-7B2CB70FE3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0721" y="5789281"/>
            <a:ext cx="3591092" cy="165178"/>
          </a:xfrm>
          <a:prstGeom prst="rect">
            <a:avLst/>
          </a:prstGeom>
        </p:spPr>
      </p:pic>
      <p:pic>
        <p:nvPicPr>
          <p:cNvPr id="85" name="Immagine 84">
            <a:extLst>
              <a:ext uri="{FF2B5EF4-FFF2-40B4-BE49-F238E27FC236}">
                <a16:creationId xmlns:a16="http://schemas.microsoft.com/office/drawing/2014/main" id="{25FB4E1D-51DC-3237-8340-F3AEAE712AF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15722" y="5991642"/>
            <a:ext cx="6105900" cy="552689"/>
          </a:xfrm>
          <a:prstGeom prst="rect">
            <a:avLst/>
          </a:prstGeom>
        </p:spPr>
      </p:pic>
      <p:sp>
        <p:nvSpPr>
          <p:cNvPr id="86" name="Ovale 85">
            <a:extLst>
              <a:ext uri="{FF2B5EF4-FFF2-40B4-BE49-F238E27FC236}">
                <a16:creationId xmlns:a16="http://schemas.microsoft.com/office/drawing/2014/main" id="{4918DD98-A7B7-D9C0-60A8-9BD0FECF642A}"/>
              </a:ext>
            </a:extLst>
          </p:cNvPr>
          <p:cNvSpPr/>
          <p:nvPr/>
        </p:nvSpPr>
        <p:spPr>
          <a:xfrm>
            <a:off x="5886748" y="5841611"/>
            <a:ext cx="1080120" cy="2769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0CCD348C-AB1E-4D76-83C1-C5299280341D}"/>
              </a:ext>
            </a:extLst>
          </p:cNvPr>
          <p:cNvSpPr/>
          <p:nvPr/>
        </p:nvSpPr>
        <p:spPr>
          <a:xfrm>
            <a:off x="6843674" y="6187343"/>
            <a:ext cx="1080120" cy="2769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9" name="Immagine 88">
            <a:extLst>
              <a:ext uri="{FF2B5EF4-FFF2-40B4-BE49-F238E27FC236}">
                <a16:creationId xmlns:a16="http://schemas.microsoft.com/office/drawing/2014/main" id="{78ACBC2E-A807-7616-9D15-6B977BCC50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2193" y="738396"/>
            <a:ext cx="8477412" cy="5304156"/>
          </a:xfrm>
          <a:prstGeom prst="rect">
            <a:avLst/>
          </a:prstGeom>
        </p:spPr>
      </p:pic>
      <p:sp>
        <p:nvSpPr>
          <p:cNvPr id="90" name="Ovale 89">
            <a:extLst>
              <a:ext uri="{FF2B5EF4-FFF2-40B4-BE49-F238E27FC236}">
                <a16:creationId xmlns:a16="http://schemas.microsoft.com/office/drawing/2014/main" id="{456DD48D-288A-00A5-22B9-0BD38498AEE7}"/>
              </a:ext>
            </a:extLst>
          </p:cNvPr>
          <p:cNvSpPr/>
          <p:nvPr/>
        </p:nvSpPr>
        <p:spPr>
          <a:xfrm>
            <a:off x="3868227" y="1419804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246A63D3-5E40-4936-7750-15F68494DC0C}"/>
              </a:ext>
            </a:extLst>
          </p:cNvPr>
          <p:cNvSpPr/>
          <p:nvPr/>
        </p:nvSpPr>
        <p:spPr>
          <a:xfrm>
            <a:off x="7617840" y="1443135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2" name="Ovale 91">
            <a:extLst>
              <a:ext uri="{FF2B5EF4-FFF2-40B4-BE49-F238E27FC236}">
                <a16:creationId xmlns:a16="http://schemas.microsoft.com/office/drawing/2014/main" id="{C671415B-F2CB-BBA2-D4C2-E9683489E9D1}"/>
              </a:ext>
            </a:extLst>
          </p:cNvPr>
          <p:cNvSpPr/>
          <p:nvPr/>
        </p:nvSpPr>
        <p:spPr>
          <a:xfrm>
            <a:off x="2929916" y="4138390"/>
            <a:ext cx="1811981" cy="8444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73D2B0F1-DC8D-E8DE-5B7A-4075E768FD47}"/>
              </a:ext>
            </a:extLst>
          </p:cNvPr>
          <p:cNvSpPr txBox="1"/>
          <p:nvPr/>
        </p:nvSpPr>
        <p:spPr>
          <a:xfrm>
            <a:off x="2069063" y="1725505"/>
            <a:ext cx="4716624" cy="452431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 get back a response with an empty favorites array.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The fact that it's empty makes a lot of sense,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because this no longer is my MongoDB database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on my host machine </a:t>
            </a:r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but instead, this is a brand new MongoDB database 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in our MongoDB container and therefore it of course does not have access to the data stored in my local host MongoDB database.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It's a totally separate, isolated database.</a:t>
            </a:r>
          </a:p>
          <a:p>
            <a:pPr algn="l"/>
            <a:endParaRPr lang="en-US" dirty="0">
              <a:solidFill>
                <a:schemeClr val="bg1"/>
              </a:solidFill>
              <a:latin typeface="Udemy Sans"/>
            </a:endParaRPr>
          </a:p>
          <a:p>
            <a:r>
              <a:rPr lang="en-US" dirty="0">
                <a:solidFill>
                  <a:schemeClr val="bg1"/>
                </a:solidFill>
              </a:rPr>
              <a:t>We can communicate here, we don't get an error and that shows that our approach works,</a:t>
            </a:r>
          </a:p>
          <a:p>
            <a:r>
              <a:rPr lang="en-US" dirty="0">
                <a:solidFill>
                  <a:schemeClr val="bg1"/>
                </a:solidFill>
              </a:rPr>
              <a:t>and that the two containers are able to talk to each other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Udemy Sans"/>
            </a:endParaRPr>
          </a:p>
        </p:txBody>
      </p:sp>
      <p:pic>
        <p:nvPicPr>
          <p:cNvPr id="96" name="Immagine 95">
            <a:extLst>
              <a:ext uri="{FF2B5EF4-FFF2-40B4-BE49-F238E27FC236}">
                <a16:creationId xmlns:a16="http://schemas.microsoft.com/office/drawing/2014/main" id="{D5A0AA9A-DF3C-2DA6-70D8-76933F82004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7810" y="733498"/>
            <a:ext cx="8498685" cy="2951446"/>
          </a:xfrm>
          <a:prstGeom prst="rect">
            <a:avLst/>
          </a:prstGeom>
        </p:spPr>
      </p:pic>
      <p:sp>
        <p:nvSpPr>
          <p:cNvPr id="97" name="Ovale 96">
            <a:extLst>
              <a:ext uri="{FF2B5EF4-FFF2-40B4-BE49-F238E27FC236}">
                <a16:creationId xmlns:a16="http://schemas.microsoft.com/office/drawing/2014/main" id="{E6CA4C72-C947-669F-6DC2-1A83B7E79F1C}"/>
              </a:ext>
            </a:extLst>
          </p:cNvPr>
          <p:cNvSpPr/>
          <p:nvPr/>
        </p:nvSpPr>
        <p:spPr>
          <a:xfrm>
            <a:off x="2855373" y="1260186"/>
            <a:ext cx="2475348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69E22658-A15C-DAC0-CD43-5D64663354C1}"/>
              </a:ext>
            </a:extLst>
          </p:cNvPr>
          <p:cNvSpPr/>
          <p:nvPr/>
        </p:nvSpPr>
        <p:spPr>
          <a:xfrm>
            <a:off x="2840486" y="2252158"/>
            <a:ext cx="2475348" cy="14260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9D561DDB-6D6D-3EA3-7234-3F25EEA8A236}"/>
              </a:ext>
            </a:extLst>
          </p:cNvPr>
          <p:cNvSpPr/>
          <p:nvPr/>
        </p:nvSpPr>
        <p:spPr>
          <a:xfrm>
            <a:off x="7646180" y="1467775"/>
            <a:ext cx="1169787" cy="4821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1" name="Immagine 100">
            <a:extLst>
              <a:ext uri="{FF2B5EF4-FFF2-40B4-BE49-F238E27FC236}">
                <a16:creationId xmlns:a16="http://schemas.microsoft.com/office/drawing/2014/main" id="{341B0CF8-0030-69C9-F8B1-AAD75131C56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92471" y="3503003"/>
            <a:ext cx="5516600" cy="1847666"/>
          </a:xfrm>
          <a:prstGeom prst="rect">
            <a:avLst/>
          </a:prstGeom>
        </p:spPr>
      </p:pic>
      <p:pic>
        <p:nvPicPr>
          <p:cNvPr id="103" name="Immagine 102">
            <a:extLst>
              <a:ext uri="{FF2B5EF4-FFF2-40B4-BE49-F238E27FC236}">
                <a16:creationId xmlns:a16="http://schemas.microsoft.com/office/drawing/2014/main" id="{8924709B-FD40-486E-19E9-08AE27ED4D5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6040" y="753364"/>
            <a:ext cx="8543704" cy="5309160"/>
          </a:xfrm>
          <a:prstGeom prst="rect">
            <a:avLst/>
          </a:prstGeom>
        </p:spPr>
      </p:pic>
      <p:sp>
        <p:nvSpPr>
          <p:cNvPr id="104" name="Ovale 103">
            <a:extLst>
              <a:ext uri="{FF2B5EF4-FFF2-40B4-BE49-F238E27FC236}">
                <a16:creationId xmlns:a16="http://schemas.microsoft.com/office/drawing/2014/main" id="{D66382A8-CBAE-7230-F0E6-7834A1C0C0A7}"/>
              </a:ext>
            </a:extLst>
          </p:cNvPr>
          <p:cNvSpPr/>
          <p:nvPr/>
        </p:nvSpPr>
        <p:spPr>
          <a:xfrm>
            <a:off x="2901938" y="1428802"/>
            <a:ext cx="2246125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74621018-5769-7F51-F125-21CF2A5CD9D8}"/>
              </a:ext>
            </a:extLst>
          </p:cNvPr>
          <p:cNvSpPr/>
          <p:nvPr/>
        </p:nvSpPr>
        <p:spPr>
          <a:xfrm>
            <a:off x="7646180" y="1445181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Ovale 105">
            <a:extLst>
              <a:ext uri="{FF2B5EF4-FFF2-40B4-BE49-F238E27FC236}">
                <a16:creationId xmlns:a16="http://schemas.microsoft.com/office/drawing/2014/main" id="{66E4C151-3372-925D-A8AB-ECB49DBE78BD}"/>
              </a:ext>
            </a:extLst>
          </p:cNvPr>
          <p:cNvSpPr/>
          <p:nvPr/>
        </p:nvSpPr>
        <p:spPr>
          <a:xfrm>
            <a:off x="2833392" y="4021653"/>
            <a:ext cx="3222598" cy="19956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CasellaDiTesto 107">
            <a:extLst>
              <a:ext uri="{FF2B5EF4-FFF2-40B4-BE49-F238E27FC236}">
                <a16:creationId xmlns:a16="http://schemas.microsoft.com/office/drawing/2014/main" id="{E91D3D8E-B31F-FBA6-0C20-D3CD3E025DB0}"/>
              </a:ext>
            </a:extLst>
          </p:cNvPr>
          <p:cNvSpPr txBox="1"/>
          <p:nvPr/>
        </p:nvSpPr>
        <p:spPr>
          <a:xfrm>
            <a:off x="2069063" y="1171508"/>
            <a:ext cx="4716624" cy="369331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So this cross container communication works.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But of course, it's not very convenient.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We had to look up the IP address of the our container in order to then use it here.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Definitely not a lot of work, but still quite cumbersome.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It also means that we always have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to build a new image whenever the MongoDB container IP address changed, because we hard code that IP address here ,in the node app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and this of course, is not ideal 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Udemy Sans"/>
              </a:rPr>
              <a:t>T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here is an easier way of having multiple Docker containers talk to each other……</a:t>
            </a:r>
          </a:p>
        </p:txBody>
      </p:sp>
    </p:spTree>
    <p:extLst>
      <p:ext uri="{BB962C8B-B14F-4D97-AF65-F5344CB8AC3E}">
        <p14:creationId xmlns:p14="http://schemas.microsoft.com/office/powerpoint/2010/main" val="76761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5" grpId="0" animBg="1"/>
      <p:bldP spid="10" grpId="0" animBg="1"/>
      <p:bldP spid="12" grpId="0" animBg="1"/>
      <p:bldP spid="19" grpId="0" animBg="1"/>
      <p:bldP spid="22" grpId="0" animBg="1"/>
      <p:bldP spid="23" grpId="0" animBg="1"/>
      <p:bldP spid="26" grpId="0" animBg="1"/>
      <p:bldP spid="30" grpId="0" animBg="1"/>
      <p:bldP spid="44" grpId="0" animBg="1"/>
      <p:bldP spid="58" grpId="0" animBg="1"/>
      <p:bldP spid="64" grpId="0" animBg="1"/>
      <p:bldP spid="79" grpId="0" animBg="1"/>
      <p:bldP spid="86" grpId="0" animBg="1"/>
      <p:bldP spid="87" grpId="0" animBg="1"/>
      <p:bldP spid="90" grpId="0" animBg="1"/>
      <p:bldP spid="91" grpId="0" animBg="1"/>
      <p:bldP spid="92" grpId="0" animBg="1"/>
      <p:bldP spid="94" grpId="0" animBg="1"/>
      <p:bldP spid="97" grpId="0" animBg="1"/>
      <p:bldP spid="98" grpId="0" animBg="1"/>
      <p:bldP spid="99" grpId="0" animBg="1"/>
      <p:bldP spid="104" grpId="0" animBg="1"/>
      <p:bldP spid="105" grpId="0" animBg="1"/>
      <p:bldP spid="106" grpId="0" animBg="1"/>
      <p:bldP spid="10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1967838107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DCDE116-9C3E-84DD-BC7C-B9C2A996C9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604" y="1412776"/>
            <a:ext cx="8570139" cy="289320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C4023A6-6782-E35B-691B-E06114DBC49B}"/>
              </a:ext>
            </a:extLst>
          </p:cNvPr>
          <p:cNvSpPr txBox="1"/>
          <p:nvPr/>
        </p:nvSpPr>
        <p:spPr>
          <a:xfrm>
            <a:off x="1691680" y="4467533"/>
            <a:ext cx="6264696" cy="203132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idea is that you might have multiple containers and you want to allow communication between these containers.</a:t>
            </a:r>
          </a:p>
          <a:p>
            <a:r>
              <a:rPr lang="en-US" dirty="0">
                <a:solidFill>
                  <a:schemeClr val="bg1"/>
                </a:solidFill>
              </a:rPr>
              <a:t>With Docker, you can put all these containers into one and the same network by adding the --network option on the Docker run command.</a:t>
            </a:r>
          </a:p>
          <a:p>
            <a:r>
              <a:rPr lang="en-US" dirty="0">
                <a:solidFill>
                  <a:schemeClr val="bg1"/>
                </a:solidFill>
              </a:rPr>
              <a:t>This creates a network in which all containers are able to talk to each other.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A92AA26-CFC6-DB62-2A53-DF37851326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604" y="898036"/>
            <a:ext cx="8648830" cy="356949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EC9ADEB-02FE-FFD9-1625-13ADEC5241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476" y="977001"/>
            <a:ext cx="8690479" cy="5447926"/>
          </a:xfrm>
          <a:prstGeom prst="rect">
            <a:avLst/>
          </a:prstGeom>
        </p:spPr>
      </p:pic>
      <p:sp>
        <p:nvSpPr>
          <p:cNvPr id="16" name="Ovale 15">
            <a:extLst>
              <a:ext uri="{FF2B5EF4-FFF2-40B4-BE49-F238E27FC236}">
                <a16:creationId xmlns:a16="http://schemas.microsoft.com/office/drawing/2014/main" id="{FD4DBE66-678E-6648-CA41-001EFCDFE82E}"/>
              </a:ext>
            </a:extLst>
          </p:cNvPr>
          <p:cNvSpPr/>
          <p:nvPr/>
        </p:nvSpPr>
        <p:spPr>
          <a:xfrm>
            <a:off x="6444208" y="3428999"/>
            <a:ext cx="1296144" cy="4320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A3C24E0B-8CE9-6B41-6B69-22278757B9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3131" y="3813001"/>
            <a:ext cx="6970535" cy="419199"/>
          </a:xfrm>
          <a:prstGeom prst="rect">
            <a:avLst/>
          </a:prstGeom>
        </p:spPr>
      </p:pic>
      <p:sp>
        <p:nvSpPr>
          <p:cNvPr id="24" name="Ovale 23">
            <a:extLst>
              <a:ext uri="{FF2B5EF4-FFF2-40B4-BE49-F238E27FC236}">
                <a16:creationId xmlns:a16="http://schemas.microsoft.com/office/drawing/2014/main" id="{A475E636-5781-14DF-45BF-EA136060C0EE}"/>
              </a:ext>
            </a:extLst>
          </p:cNvPr>
          <p:cNvSpPr/>
          <p:nvPr/>
        </p:nvSpPr>
        <p:spPr>
          <a:xfrm>
            <a:off x="6228184" y="3703332"/>
            <a:ext cx="1296144" cy="4320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512258D8-F5BB-CD76-4FD5-44FDB0162B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53130" y="4214346"/>
            <a:ext cx="6651317" cy="362856"/>
          </a:xfrm>
          <a:prstGeom prst="rect">
            <a:avLst/>
          </a:prstGeom>
        </p:spPr>
      </p:pic>
      <p:sp>
        <p:nvSpPr>
          <p:cNvPr id="31" name="Ovale 30">
            <a:extLst>
              <a:ext uri="{FF2B5EF4-FFF2-40B4-BE49-F238E27FC236}">
                <a16:creationId xmlns:a16="http://schemas.microsoft.com/office/drawing/2014/main" id="{4BA121FF-C3B1-FC17-3A00-9793A1421BE4}"/>
              </a:ext>
            </a:extLst>
          </p:cNvPr>
          <p:cNvSpPr/>
          <p:nvPr/>
        </p:nvSpPr>
        <p:spPr>
          <a:xfrm>
            <a:off x="6267530" y="4072374"/>
            <a:ext cx="1296144" cy="4320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39AF10EF-B79B-C3B6-EB8B-FF1F5411A4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47044" y="4699579"/>
            <a:ext cx="6974390" cy="433437"/>
          </a:xfrm>
          <a:prstGeom prst="rect">
            <a:avLst/>
          </a:prstGeom>
        </p:spPr>
      </p:pic>
      <p:sp>
        <p:nvSpPr>
          <p:cNvPr id="34" name="Ovale 33">
            <a:extLst>
              <a:ext uri="{FF2B5EF4-FFF2-40B4-BE49-F238E27FC236}">
                <a16:creationId xmlns:a16="http://schemas.microsoft.com/office/drawing/2014/main" id="{276D65CB-3870-6BF3-B5AB-84AE7A1865CD}"/>
              </a:ext>
            </a:extLst>
          </p:cNvPr>
          <p:cNvSpPr/>
          <p:nvPr/>
        </p:nvSpPr>
        <p:spPr>
          <a:xfrm>
            <a:off x="5900811" y="4521908"/>
            <a:ext cx="2941931" cy="4320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2759657C-A1F3-C23F-E097-4BA5E6A9A291}"/>
              </a:ext>
            </a:extLst>
          </p:cNvPr>
          <p:cNvSpPr/>
          <p:nvPr/>
        </p:nvSpPr>
        <p:spPr>
          <a:xfrm>
            <a:off x="1961301" y="4831341"/>
            <a:ext cx="3186763" cy="2531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21D71F1-A0B7-22A2-6F91-29E42EF40271}"/>
              </a:ext>
            </a:extLst>
          </p:cNvPr>
          <p:cNvSpPr txBox="1"/>
          <p:nvPr/>
        </p:nvSpPr>
        <p:spPr>
          <a:xfrm>
            <a:off x="2562827" y="1648027"/>
            <a:ext cx="4585996" cy="230832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Udemy Sans"/>
              </a:rPr>
              <a:t>W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ith this --network option, if I hit enter,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 get an error that the network favorites net is not found.</a:t>
            </a:r>
          </a:p>
          <a:p>
            <a:pPr algn="l"/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Unlike with volumes, for networks,</a:t>
            </a:r>
          </a:p>
          <a:p>
            <a:pPr algn="l"/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Docker will not automatically create them for you 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If you want to run a container using a network, instead you have to create them on your own.</a:t>
            </a: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5B1F1E72-37BF-F0AA-8E53-4A3EFE397B0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7818" y="900945"/>
            <a:ext cx="8570139" cy="5091640"/>
          </a:xfrm>
          <a:prstGeom prst="rect">
            <a:avLst/>
          </a:prstGeom>
        </p:spPr>
      </p:pic>
      <p:sp>
        <p:nvSpPr>
          <p:cNvPr id="42" name="Ovale 41">
            <a:extLst>
              <a:ext uri="{FF2B5EF4-FFF2-40B4-BE49-F238E27FC236}">
                <a16:creationId xmlns:a16="http://schemas.microsoft.com/office/drawing/2014/main" id="{80B8BCF8-B646-FFB1-3583-105F98998462}"/>
              </a:ext>
            </a:extLst>
          </p:cNvPr>
          <p:cNvSpPr/>
          <p:nvPr/>
        </p:nvSpPr>
        <p:spPr>
          <a:xfrm>
            <a:off x="6186675" y="3334725"/>
            <a:ext cx="1080120" cy="3414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357C390B-CAD0-15BF-D133-EC20D0206A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61301" y="3566046"/>
            <a:ext cx="6153348" cy="342145"/>
          </a:xfrm>
          <a:prstGeom prst="rect">
            <a:avLst/>
          </a:prstGeom>
        </p:spPr>
      </p:pic>
      <p:sp>
        <p:nvSpPr>
          <p:cNvPr id="46" name="Ovale 45">
            <a:extLst>
              <a:ext uri="{FF2B5EF4-FFF2-40B4-BE49-F238E27FC236}">
                <a16:creationId xmlns:a16="http://schemas.microsoft.com/office/drawing/2014/main" id="{258DC50A-AABC-E7BC-448F-F6539C528984}"/>
              </a:ext>
            </a:extLst>
          </p:cNvPr>
          <p:cNvSpPr/>
          <p:nvPr/>
        </p:nvSpPr>
        <p:spPr>
          <a:xfrm>
            <a:off x="6241889" y="3457988"/>
            <a:ext cx="1937102" cy="3414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8" name="Immagine 47">
            <a:extLst>
              <a:ext uri="{FF2B5EF4-FFF2-40B4-BE49-F238E27FC236}">
                <a16:creationId xmlns:a16="http://schemas.microsoft.com/office/drawing/2014/main" id="{3CAF3F23-EB83-9B1C-F30E-D100974126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47044" y="3928453"/>
            <a:ext cx="6651317" cy="824309"/>
          </a:xfrm>
          <a:prstGeom prst="rect">
            <a:avLst/>
          </a:prstGeom>
        </p:spPr>
      </p:pic>
      <p:sp>
        <p:nvSpPr>
          <p:cNvPr id="49" name="Ovale 48">
            <a:extLst>
              <a:ext uri="{FF2B5EF4-FFF2-40B4-BE49-F238E27FC236}">
                <a16:creationId xmlns:a16="http://schemas.microsoft.com/office/drawing/2014/main" id="{CB0C7736-20DE-62EE-7A16-321D7691F056}"/>
              </a:ext>
            </a:extLst>
          </p:cNvPr>
          <p:cNvSpPr/>
          <p:nvPr/>
        </p:nvSpPr>
        <p:spPr>
          <a:xfrm>
            <a:off x="6302463" y="3788637"/>
            <a:ext cx="1937102" cy="3414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8CE5DC56-31EC-81CD-09D5-74D0657BCED0}"/>
              </a:ext>
            </a:extLst>
          </p:cNvPr>
          <p:cNvSpPr/>
          <p:nvPr/>
        </p:nvSpPr>
        <p:spPr>
          <a:xfrm>
            <a:off x="2051720" y="4142439"/>
            <a:ext cx="1937102" cy="3414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3" name="Immagine 52">
            <a:extLst>
              <a:ext uri="{FF2B5EF4-FFF2-40B4-BE49-F238E27FC236}">
                <a16:creationId xmlns:a16="http://schemas.microsoft.com/office/drawing/2014/main" id="{FCD83600-47A7-64B0-DB73-6EF56C136C3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65885" y="4573718"/>
            <a:ext cx="2255550" cy="146353"/>
          </a:xfrm>
          <a:prstGeom prst="rect">
            <a:avLst/>
          </a:prstGeom>
        </p:spPr>
      </p:pic>
      <p:sp>
        <p:nvSpPr>
          <p:cNvPr id="54" name="Ovale 53">
            <a:extLst>
              <a:ext uri="{FF2B5EF4-FFF2-40B4-BE49-F238E27FC236}">
                <a16:creationId xmlns:a16="http://schemas.microsoft.com/office/drawing/2014/main" id="{B4F081B0-074D-097C-3BA7-3477D67C3DEF}"/>
              </a:ext>
            </a:extLst>
          </p:cNvPr>
          <p:cNvSpPr/>
          <p:nvPr/>
        </p:nvSpPr>
        <p:spPr>
          <a:xfrm>
            <a:off x="6241888" y="4490781"/>
            <a:ext cx="3078349" cy="3414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1F362059-71ED-3891-9D33-E92737FF227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30344" y="4759732"/>
            <a:ext cx="6682757" cy="250603"/>
          </a:xfrm>
          <a:prstGeom prst="rect">
            <a:avLst/>
          </a:prstGeom>
        </p:spPr>
      </p:pic>
      <p:sp>
        <p:nvSpPr>
          <p:cNvPr id="61" name="Ovale 60">
            <a:extLst>
              <a:ext uri="{FF2B5EF4-FFF2-40B4-BE49-F238E27FC236}">
                <a16:creationId xmlns:a16="http://schemas.microsoft.com/office/drawing/2014/main" id="{60072E93-C6B5-4BD3-3526-675B52873B7A}"/>
              </a:ext>
            </a:extLst>
          </p:cNvPr>
          <p:cNvSpPr/>
          <p:nvPr/>
        </p:nvSpPr>
        <p:spPr>
          <a:xfrm>
            <a:off x="2187322" y="2412221"/>
            <a:ext cx="2600702" cy="2572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3" name="Immagine 62">
            <a:extLst>
              <a:ext uri="{FF2B5EF4-FFF2-40B4-BE49-F238E27FC236}">
                <a16:creationId xmlns:a16="http://schemas.microsoft.com/office/drawing/2014/main" id="{7087D168-3EE2-4CDB-1E21-479DA04437C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57528" y="2458892"/>
            <a:ext cx="3391373" cy="257211"/>
          </a:xfrm>
          <a:prstGeom prst="rect">
            <a:avLst/>
          </a:prstGeom>
        </p:spPr>
      </p:pic>
      <p:sp>
        <p:nvSpPr>
          <p:cNvPr id="65" name="Ovale 64">
            <a:extLst>
              <a:ext uri="{FF2B5EF4-FFF2-40B4-BE49-F238E27FC236}">
                <a16:creationId xmlns:a16="http://schemas.microsoft.com/office/drawing/2014/main" id="{E2DE13EC-19D3-8340-D2F0-72B7371A4008}"/>
              </a:ext>
            </a:extLst>
          </p:cNvPr>
          <p:cNvSpPr/>
          <p:nvPr/>
        </p:nvSpPr>
        <p:spPr>
          <a:xfrm>
            <a:off x="2163844" y="2416965"/>
            <a:ext cx="4078044" cy="2572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B2FE2C7B-194C-2A7B-FD26-1573FADCF03D}"/>
              </a:ext>
            </a:extLst>
          </p:cNvPr>
          <p:cNvSpPr txBox="1"/>
          <p:nvPr/>
        </p:nvSpPr>
        <p:spPr>
          <a:xfrm>
            <a:off x="5041667" y="1315702"/>
            <a:ext cx="3571434" cy="92333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u="sng" dirty="0">
                <a:solidFill>
                  <a:schemeClr val="bg1"/>
                </a:solidFill>
                <a:latin typeface="Udemy Sans"/>
              </a:rPr>
              <a:t>T</a:t>
            </a:r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he other Docker container's name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will also be translated by Docker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to the IP address of that container</a:t>
            </a:r>
          </a:p>
        </p:txBody>
      </p:sp>
      <p:cxnSp>
        <p:nvCxnSpPr>
          <p:cNvPr id="69" name="Connettore 2 68">
            <a:extLst>
              <a:ext uri="{FF2B5EF4-FFF2-40B4-BE49-F238E27FC236}">
                <a16:creationId xmlns:a16="http://schemas.microsoft.com/office/drawing/2014/main" id="{ECCA8D88-34E8-DB82-B4DA-D11B98CE4F6D}"/>
              </a:ext>
            </a:extLst>
          </p:cNvPr>
          <p:cNvCxnSpPr>
            <a:cxnSpLocks/>
          </p:cNvCxnSpPr>
          <p:nvPr/>
        </p:nvCxnSpPr>
        <p:spPr>
          <a:xfrm flipH="1">
            <a:off x="3707904" y="1556792"/>
            <a:ext cx="1440160" cy="95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Immagine 72">
            <a:extLst>
              <a:ext uri="{FF2B5EF4-FFF2-40B4-BE49-F238E27FC236}">
                <a16:creationId xmlns:a16="http://schemas.microsoft.com/office/drawing/2014/main" id="{648A174B-E398-A288-F3EC-949B56CC74A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62484" y="4755059"/>
            <a:ext cx="2800741" cy="257211"/>
          </a:xfrm>
          <a:prstGeom prst="rect">
            <a:avLst/>
          </a:prstGeom>
        </p:spPr>
      </p:pic>
      <p:sp>
        <p:nvSpPr>
          <p:cNvPr id="74" name="Ovale 73">
            <a:extLst>
              <a:ext uri="{FF2B5EF4-FFF2-40B4-BE49-F238E27FC236}">
                <a16:creationId xmlns:a16="http://schemas.microsoft.com/office/drawing/2014/main" id="{6EE1943F-6D4F-7581-444B-949FB6ECB0D1}"/>
              </a:ext>
            </a:extLst>
          </p:cNvPr>
          <p:cNvSpPr/>
          <p:nvPr/>
        </p:nvSpPr>
        <p:spPr>
          <a:xfrm>
            <a:off x="5990056" y="4710991"/>
            <a:ext cx="2931378" cy="4045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6" name="Immagine 75">
            <a:extLst>
              <a:ext uri="{FF2B5EF4-FFF2-40B4-BE49-F238E27FC236}">
                <a16:creationId xmlns:a16="http://schemas.microsoft.com/office/drawing/2014/main" id="{7B288184-426D-A760-0E14-52B42193359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26560" y="4993754"/>
            <a:ext cx="6916182" cy="658940"/>
          </a:xfrm>
          <a:prstGeom prst="rect">
            <a:avLst/>
          </a:prstGeom>
        </p:spPr>
      </p:pic>
      <p:pic>
        <p:nvPicPr>
          <p:cNvPr id="93" name="Immagine 92">
            <a:extLst>
              <a:ext uri="{FF2B5EF4-FFF2-40B4-BE49-F238E27FC236}">
                <a16:creationId xmlns:a16="http://schemas.microsoft.com/office/drawing/2014/main" id="{77FC59C6-9C6C-D8A4-5DC5-8557D63672D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26560" y="5554109"/>
            <a:ext cx="7026611" cy="125553"/>
          </a:xfrm>
          <a:prstGeom prst="rect">
            <a:avLst/>
          </a:prstGeom>
        </p:spPr>
      </p:pic>
      <p:sp>
        <p:nvSpPr>
          <p:cNvPr id="100" name="Ovale 99">
            <a:extLst>
              <a:ext uri="{FF2B5EF4-FFF2-40B4-BE49-F238E27FC236}">
                <a16:creationId xmlns:a16="http://schemas.microsoft.com/office/drawing/2014/main" id="{8CA91780-60D0-8137-1362-96142B5B3AB8}"/>
              </a:ext>
            </a:extLst>
          </p:cNvPr>
          <p:cNvSpPr/>
          <p:nvPr/>
        </p:nvSpPr>
        <p:spPr>
          <a:xfrm>
            <a:off x="5364087" y="5471539"/>
            <a:ext cx="3956149" cy="2572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7" name="Immagine 106">
            <a:extLst>
              <a:ext uri="{FF2B5EF4-FFF2-40B4-BE49-F238E27FC236}">
                <a16:creationId xmlns:a16="http://schemas.microsoft.com/office/drawing/2014/main" id="{D73A3C9C-96C5-776C-F759-5F85CA2AACC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14905" y="5757195"/>
            <a:ext cx="6989112" cy="635919"/>
          </a:xfrm>
          <a:prstGeom prst="rect">
            <a:avLst/>
          </a:prstGeom>
        </p:spPr>
      </p:pic>
      <p:sp>
        <p:nvSpPr>
          <p:cNvPr id="109" name="Ovale 108">
            <a:extLst>
              <a:ext uri="{FF2B5EF4-FFF2-40B4-BE49-F238E27FC236}">
                <a16:creationId xmlns:a16="http://schemas.microsoft.com/office/drawing/2014/main" id="{6D1209E0-065D-48DB-9E81-CB1F71F1DF1F}"/>
              </a:ext>
            </a:extLst>
          </p:cNvPr>
          <p:cNvSpPr/>
          <p:nvPr/>
        </p:nvSpPr>
        <p:spPr>
          <a:xfrm>
            <a:off x="6608763" y="5733387"/>
            <a:ext cx="1080120" cy="1617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C6A87202-54B2-85FC-F5B3-6A384A214AB8}"/>
              </a:ext>
            </a:extLst>
          </p:cNvPr>
          <p:cNvSpPr/>
          <p:nvPr/>
        </p:nvSpPr>
        <p:spPr>
          <a:xfrm>
            <a:off x="7885574" y="5945076"/>
            <a:ext cx="1080120" cy="3193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Ovale 110">
            <a:extLst>
              <a:ext uri="{FF2B5EF4-FFF2-40B4-BE49-F238E27FC236}">
                <a16:creationId xmlns:a16="http://schemas.microsoft.com/office/drawing/2014/main" id="{44257AB0-6834-CD1A-05EF-C8959A0787C7}"/>
              </a:ext>
            </a:extLst>
          </p:cNvPr>
          <p:cNvSpPr/>
          <p:nvPr/>
        </p:nvSpPr>
        <p:spPr>
          <a:xfrm>
            <a:off x="7380312" y="5395563"/>
            <a:ext cx="983843" cy="3807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3" name="Immagine 112">
            <a:extLst>
              <a:ext uri="{FF2B5EF4-FFF2-40B4-BE49-F238E27FC236}">
                <a16:creationId xmlns:a16="http://schemas.microsoft.com/office/drawing/2014/main" id="{E11F2A4A-D481-3EC6-8D7B-F37B833EDA5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8932" y="1066694"/>
            <a:ext cx="8239565" cy="5113772"/>
          </a:xfrm>
          <a:prstGeom prst="rect">
            <a:avLst/>
          </a:prstGeom>
        </p:spPr>
      </p:pic>
      <p:sp>
        <p:nvSpPr>
          <p:cNvPr id="114" name="Ovale 113">
            <a:extLst>
              <a:ext uri="{FF2B5EF4-FFF2-40B4-BE49-F238E27FC236}">
                <a16:creationId xmlns:a16="http://schemas.microsoft.com/office/drawing/2014/main" id="{5A6AFC5B-C386-03E2-C082-79116E767F5B}"/>
              </a:ext>
            </a:extLst>
          </p:cNvPr>
          <p:cNvSpPr/>
          <p:nvPr/>
        </p:nvSpPr>
        <p:spPr>
          <a:xfrm>
            <a:off x="2848947" y="1690997"/>
            <a:ext cx="2600701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5" name="Ovale 114">
            <a:extLst>
              <a:ext uri="{FF2B5EF4-FFF2-40B4-BE49-F238E27FC236}">
                <a16:creationId xmlns:a16="http://schemas.microsoft.com/office/drawing/2014/main" id="{EC6AD835-6EFF-9716-31E4-FC3FBCE52C39}"/>
              </a:ext>
            </a:extLst>
          </p:cNvPr>
          <p:cNvSpPr/>
          <p:nvPr/>
        </p:nvSpPr>
        <p:spPr>
          <a:xfrm>
            <a:off x="7504673" y="1849854"/>
            <a:ext cx="987475" cy="3722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091BD965-E374-632A-EADE-F9DD7982A46F}"/>
              </a:ext>
            </a:extLst>
          </p:cNvPr>
          <p:cNvSpPr/>
          <p:nvPr/>
        </p:nvSpPr>
        <p:spPr>
          <a:xfrm>
            <a:off x="2939495" y="4493607"/>
            <a:ext cx="1488489" cy="6802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8" name="Immagine 117">
            <a:extLst>
              <a:ext uri="{FF2B5EF4-FFF2-40B4-BE49-F238E27FC236}">
                <a16:creationId xmlns:a16="http://schemas.microsoft.com/office/drawing/2014/main" id="{05156F69-9F2C-3637-4FB6-23F40BC890D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7345" y="1035554"/>
            <a:ext cx="8283307" cy="5144912"/>
          </a:xfrm>
          <a:prstGeom prst="rect">
            <a:avLst/>
          </a:prstGeom>
        </p:spPr>
      </p:pic>
      <p:sp>
        <p:nvSpPr>
          <p:cNvPr id="119" name="Ovale 118">
            <a:extLst>
              <a:ext uri="{FF2B5EF4-FFF2-40B4-BE49-F238E27FC236}">
                <a16:creationId xmlns:a16="http://schemas.microsoft.com/office/drawing/2014/main" id="{5792D170-FB0E-533D-CE57-6A6D3D567DD9}"/>
              </a:ext>
            </a:extLst>
          </p:cNvPr>
          <p:cNvSpPr/>
          <p:nvPr/>
        </p:nvSpPr>
        <p:spPr>
          <a:xfrm>
            <a:off x="2695582" y="1652948"/>
            <a:ext cx="21927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0" name="Ovale 119">
            <a:extLst>
              <a:ext uri="{FF2B5EF4-FFF2-40B4-BE49-F238E27FC236}">
                <a16:creationId xmlns:a16="http://schemas.microsoft.com/office/drawing/2014/main" id="{D192E8AE-7A0A-453B-FEF6-FBB0AAC46A45}"/>
              </a:ext>
            </a:extLst>
          </p:cNvPr>
          <p:cNvSpPr/>
          <p:nvPr/>
        </p:nvSpPr>
        <p:spPr>
          <a:xfrm>
            <a:off x="7475123" y="1649767"/>
            <a:ext cx="1089376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1" name="Ovale 120">
            <a:extLst>
              <a:ext uri="{FF2B5EF4-FFF2-40B4-BE49-F238E27FC236}">
                <a16:creationId xmlns:a16="http://schemas.microsoft.com/office/drawing/2014/main" id="{DE088177-DA44-1CFF-BE01-4542A61D91EE}"/>
              </a:ext>
            </a:extLst>
          </p:cNvPr>
          <p:cNvSpPr/>
          <p:nvPr/>
        </p:nvSpPr>
        <p:spPr>
          <a:xfrm>
            <a:off x="2428132" y="4259037"/>
            <a:ext cx="3440158" cy="17715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3" name="Immagine 122">
            <a:extLst>
              <a:ext uri="{FF2B5EF4-FFF2-40B4-BE49-F238E27FC236}">
                <a16:creationId xmlns:a16="http://schemas.microsoft.com/office/drawing/2014/main" id="{A3605269-1926-3FE6-13B6-94C99152321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8449" y="1042507"/>
            <a:ext cx="8357078" cy="5196512"/>
          </a:xfrm>
          <a:prstGeom prst="rect">
            <a:avLst/>
          </a:prstGeom>
        </p:spPr>
      </p:pic>
      <p:sp>
        <p:nvSpPr>
          <p:cNvPr id="124" name="Ovale 123">
            <a:extLst>
              <a:ext uri="{FF2B5EF4-FFF2-40B4-BE49-F238E27FC236}">
                <a16:creationId xmlns:a16="http://schemas.microsoft.com/office/drawing/2014/main" id="{6C2291E0-3964-58FE-880A-3C0F1FD25D1C}"/>
              </a:ext>
            </a:extLst>
          </p:cNvPr>
          <p:cNvSpPr/>
          <p:nvPr/>
        </p:nvSpPr>
        <p:spPr>
          <a:xfrm>
            <a:off x="2915325" y="1663079"/>
            <a:ext cx="2348481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5" name="Ovale 124">
            <a:extLst>
              <a:ext uri="{FF2B5EF4-FFF2-40B4-BE49-F238E27FC236}">
                <a16:creationId xmlns:a16="http://schemas.microsoft.com/office/drawing/2014/main" id="{B43380EB-609E-4695-3189-AB9C3490A173}"/>
              </a:ext>
            </a:extLst>
          </p:cNvPr>
          <p:cNvSpPr/>
          <p:nvPr/>
        </p:nvSpPr>
        <p:spPr>
          <a:xfrm>
            <a:off x="7380312" y="1766345"/>
            <a:ext cx="1384705" cy="5007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6" name="Ovale 125">
            <a:extLst>
              <a:ext uri="{FF2B5EF4-FFF2-40B4-BE49-F238E27FC236}">
                <a16:creationId xmlns:a16="http://schemas.microsoft.com/office/drawing/2014/main" id="{A2F3449E-585E-4723-920C-578C797ECDD9}"/>
              </a:ext>
            </a:extLst>
          </p:cNvPr>
          <p:cNvSpPr/>
          <p:nvPr/>
        </p:nvSpPr>
        <p:spPr>
          <a:xfrm>
            <a:off x="2368279" y="4353953"/>
            <a:ext cx="3897019" cy="18247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8" name="Immagine 127">
            <a:extLst>
              <a:ext uri="{FF2B5EF4-FFF2-40B4-BE49-F238E27FC236}">
                <a16:creationId xmlns:a16="http://schemas.microsoft.com/office/drawing/2014/main" id="{30538038-7D14-0605-0979-100701EBFA3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36610" y="1424952"/>
            <a:ext cx="8584824" cy="4005302"/>
          </a:xfrm>
          <a:prstGeom prst="rect">
            <a:avLst/>
          </a:prstGeom>
        </p:spPr>
      </p:pic>
      <p:pic>
        <p:nvPicPr>
          <p:cNvPr id="130" name="Immagine 129">
            <a:extLst>
              <a:ext uri="{FF2B5EF4-FFF2-40B4-BE49-F238E27FC236}">
                <a16:creationId xmlns:a16="http://schemas.microsoft.com/office/drawing/2014/main" id="{323AF5A5-D605-5044-9BE0-A6441947303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059832" y="4147929"/>
            <a:ext cx="742505" cy="57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7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6" grpId="0" animBg="1"/>
      <p:bldP spid="24" grpId="0" animBg="1"/>
      <p:bldP spid="31" grpId="0" animBg="1"/>
      <p:bldP spid="34" grpId="0" animBg="1"/>
      <p:bldP spid="35" grpId="0" animBg="1"/>
      <p:bldP spid="38" grpId="0" animBg="1"/>
      <p:bldP spid="42" grpId="0" animBg="1"/>
      <p:bldP spid="46" grpId="0" animBg="1"/>
      <p:bldP spid="49" grpId="0" animBg="1"/>
      <p:bldP spid="50" grpId="0" animBg="1"/>
      <p:bldP spid="54" grpId="0" animBg="1"/>
      <p:bldP spid="61" grpId="0" animBg="1"/>
      <p:bldP spid="65" grpId="0" animBg="1"/>
      <p:bldP spid="67" grpId="0" animBg="1"/>
      <p:bldP spid="74" grpId="0" animBg="1"/>
      <p:bldP spid="100" grpId="0" animBg="1"/>
      <p:bldP spid="109" grpId="0" animBg="1"/>
      <p:bldP spid="110" grpId="0" animBg="1"/>
      <p:bldP spid="111" grpId="0" animBg="1"/>
      <p:bldP spid="114" grpId="0" animBg="1"/>
      <p:bldP spid="115" grpId="0" animBg="1"/>
      <p:bldP spid="116" grpId="0" animBg="1"/>
      <p:bldP spid="119" grpId="0" animBg="1"/>
      <p:bldP spid="120" grpId="0" animBg="1"/>
      <p:bldP spid="121" grpId="0" animBg="1"/>
      <p:bldP spid="124" grpId="0" animBg="1"/>
      <p:bldP spid="125" grpId="0" animBg="1"/>
      <p:bldP spid="1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1905587155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BEDA398-6CAE-739A-591E-A2418142AA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010" y="980728"/>
            <a:ext cx="7535327" cy="261974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0C9F0E6-6B61-ACD6-F16D-4CD3B46B94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611" y="3717032"/>
            <a:ext cx="7563906" cy="234347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632C1D9-54A0-6D13-2FC9-D168210615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851" y="1011317"/>
            <a:ext cx="7649643" cy="246731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A5E59FA-4187-A48C-AC38-2A0BE863C5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4190" y="3631058"/>
            <a:ext cx="7773485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9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1931434404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/>
          <p:cNvSpPr/>
          <p:nvPr/>
        </p:nvSpPr>
        <p:spPr>
          <a:xfrm>
            <a:off x="350014" y="159998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EBFBE68-C7B6-F5A5-C936-208397DEC6DB}"/>
              </a:ext>
            </a:extLst>
          </p:cNvPr>
          <p:cNvSpPr txBox="1"/>
          <p:nvPr/>
        </p:nvSpPr>
        <p:spPr>
          <a:xfrm>
            <a:off x="2411760" y="818357"/>
            <a:ext cx="4572000" cy="594008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We'll dive into a never key concept which you will need in most applications.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Udemy Sans"/>
              </a:rPr>
              <a:t>We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're going to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dockerize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and that will be networks and how you can use 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Udemy Sans"/>
              </a:rPr>
              <a:t>networks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from inside your containers.</a:t>
            </a:r>
          </a:p>
          <a:p>
            <a:pPr algn="l"/>
            <a:endParaRPr lang="en-US" dirty="0">
              <a:solidFill>
                <a:schemeClr val="bg1"/>
              </a:solidFill>
              <a:latin typeface="Udemy Sans"/>
            </a:endParaRPr>
          </a:p>
          <a:p>
            <a:pPr algn="ctr"/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This mean how we can connect multiple containers</a:t>
            </a:r>
          </a:p>
          <a:p>
            <a:pPr algn="ctr"/>
            <a:endParaRPr lang="en-US" u="sng" dirty="0">
              <a:solidFill>
                <a:schemeClr val="bg1"/>
              </a:solidFill>
              <a:latin typeface="Udemy Sans"/>
            </a:endParaRPr>
          </a:p>
          <a:p>
            <a:pPr algn="ctr"/>
            <a:r>
              <a:rPr lang="en-US" u="sng" dirty="0">
                <a:solidFill>
                  <a:schemeClr val="bg1"/>
                </a:solidFill>
                <a:latin typeface="Udemy Sans"/>
              </a:rPr>
              <a:t>But also:</a:t>
            </a:r>
          </a:p>
          <a:p>
            <a:pPr algn="ctr"/>
            <a:endParaRPr lang="en-US" b="0" i="0" u="sng" dirty="0">
              <a:solidFill>
                <a:schemeClr val="bg1"/>
              </a:solidFill>
              <a:effectLst/>
              <a:latin typeface="Udemy Sans"/>
            </a:endParaRPr>
          </a:p>
          <a:p>
            <a:pPr algn="ctr"/>
            <a:r>
              <a:rPr lang="en-US" u="sng" dirty="0">
                <a:solidFill>
                  <a:schemeClr val="bg1"/>
                </a:solidFill>
                <a:latin typeface="Udemy Sans"/>
              </a:rPr>
              <a:t>H</a:t>
            </a:r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ow we could connect an application</a:t>
            </a:r>
          </a:p>
          <a:p>
            <a:pPr algn="ctr"/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running in a container to our local host machine</a:t>
            </a:r>
          </a:p>
          <a:p>
            <a:pPr algn="ctr"/>
            <a:endParaRPr lang="en-US" b="0" i="0" u="sng" dirty="0">
              <a:solidFill>
                <a:schemeClr val="bg1"/>
              </a:solidFill>
              <a:effectLst/>
              <a:latin typeface="Udemy Sans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Udemy Sans"/>
              </a:rPr>
              <a:t>F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or example: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send HTTP requests </a:t>
            </a:r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to some other service running on your machine.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And also how you can reach out to the world wide web from inside your container.</a:t>
            </a:r>
          </a:p>
          <a:p>
            <a:endParaRPr lang="en-US" u="sng" dirty="0">
              <a:solidFill>
                <a:schemeClr val="bg1"/>
              </a:solidFill>
              <a:latin typeface="Udemy Sans"/>
            </a:endParaRPr>
          </a:p>
        </p:txBody>
      </p:sp>
    </p:spTree>
    <p:extLst>
      <p:ext uri="{BB962C8B-B14F-4D97-AF65-F5344CB8AC3E}">
        <p14:creationId xmlns:p14="http://schemas.microsoft.com/office/powerpoint/2010/main" val="342554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4091747708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/>
          <p:cNvSpPr/>
          <p:nvPr/>
        </p:nvSpPr>
        <p:spPr>
          <a:xfrm>
            <a:off x="350014" y="159998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9E294A7-6CB1-4407-F895-18E566AC56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616" y="980728"/>
            <a:ext cx="6468378" cy="387721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7EED7B5-EB2D-BE4C-A6CF-9CF6FBFD51AC}"/>
              </a:ext>
            </a:extLst>
          </p:cNvPr>
          <p:cNvSpPr txBox="1"/>
          <p:nvPr/>
        </p:nvSpPr>
        <p:spPr>
          <a:xfrm>
            <a:off x="749405" y="5157192"/>
            <a:ext cx="72008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PLEASE OPEN WITH VISUAL STUDIO CODE «network </a:t>
            </a:r>
            <a:r>
              <a:rPr lang="it-IT" dirty="0" err="1">
                <a:solidFill>
                  <a:schemeClr val="bg1"/>
                </a:solidFill>
              </a:rPr>
              <a:t>starting</a:t>
            </a:r>
            <a:r>
              <a:rPr lang="it-IT" dirty="0">
                <a:solidFill>
                  <a:schemeClr val="bg1"/>
                </a:solidFill>
              </a:rPr>
              <a:t> setup» folder</a:t>
            </a:r>
          </a:p>
        </p:txBody>
      </p:sp>
    </p:spTree>
    <p:extLst>
      <p:ext uri="{BB962C8B-B14F-4D97-AF65-F5344CB8AC3E}">
        <p14:creationId xmlns:p14="http://schemas.microsoft.com/office/powerpoint/2010/main" val="16438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/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/>
          <p:cNvSpPr/>
          <p:nvPr/>
        </p:nvSpPr>
        <p:spPr>
          <a:xfrm>
            <a:off x="350014" y="16745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0DE6D68-2F2C-D368-DA7F-C2E5FC66B7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178" y="1052736"/>
            <a:ext cx="8279643" cy="5347713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C0470BE1-2951-A3CC-427F-60BE9D29E6EE}"/>
              </a:ext>
            </a:extLst>
          </p:cNvPr>
          <p:cNvSpPr/>
          <p:nvPr/>
        </p:nvSpPr>
        <p:spPr>
          <a:xfrm>
            <a:off x="710054" y="1844824"/>
            <a:ext cx="720080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AE78C4D-7D2B-19A8-A999-97EC7D628681}"/>
              </a:ext>
            </a:extLst>
          </p:cNvPr>
          <p:cNvSpPr/>
          <p:nvPr/>
        </p:nvSpPr>
        <p:spPr>
          <a:xfrm>
            <a:off x="3707904" y="3212976"/>
            <a:ext cx="2232248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9073E01-132A-FE2F-F6B5-B0D22EBFF85E}"/>
              </a:ext>
            </a:extLst>
          </p:cNvPr>
          <p:cNvSpPr txBox="1"/>
          <p:nvPr/>
        </p:nvSpPr>
        <p:spPr>
          <a:xfrm>
            <a:off x="5940152" y="863042"/>
            <a:ext cx="3088114" cy="563231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Axios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, which is a third party package, which has also mentioned in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package.json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as a dependency.</a:t>
            </a:r>
          </a:p>
          <a:p>
            <a:pPr algn="l"/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I'm using </a:t>
            </a:r>
            <a:r>
              <a:rPr lang="en-US" b="0" i="0" u="sng" dirty="0" err="1">
                <a:solidFill>
                  <a:schemeClr val="bg1"/>
                </a:solidFill>
                <a:effectLst/>
                <a:latin typeface="Udemy Sans"/>
              </a:rPr>
              <a:t>Axios</a:t>
            </a:r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 to send a GET request 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to this Star Wars API here.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And this is not an API created or owned by </a:t>
            </a:r>
            <a:r>
              <a:rPr lang="en-US" dirty="0">
                <a:solidFill>
                  <a:schemeClr val="bg1"/>
                </a:solidFill>
                <a:latin typeface="Udemy Sans"/>
              </a:rPr>
              <a:t>us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It's not a Docker container.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It's a website in the end, a web API, which you can also visit.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For example,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swapi.dev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/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api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/films will yield some data, some information about the Star Wars movies.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So this is simply a dummy API</a:t>
            </a:r>
            <a:r>
              <a:rPr lang="en-US" dirty="0">
                <a:solidFill>
                  <a:schemeClr val="bg1"/>
                </a:solidFill>
                <a:latin typeface="Udemy Sans"/>
              </a:rPr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which we can use to play around with it in dummy demo applications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5CB1BEF-8293-11D5-AE38-42B3633DFE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178" y="1385536"/>
            <a:ext cx="6684145" cy="4086927"/>
          </a:xfrm>
          <a:prstGeom prst="rect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9139468E-0780-C8F4-48AC-ADE87CF3A088}"/>
              </a:ext>
            </a:extLst>
          </p:cNvPr>
          <p:cNvSpPr/>
          <p:nvPr/>
        </p:nvSpPr>
        <p:spPr>
          <a:xfrm>
            <a:off x="710054" y="1228941"/>
            <a:ext cx="1080120" cy="4494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1AD37A1-FFE8-0608-EA7D-D01118C9B2C5}"/>
              </a:ext>
            </a:extLst>
          </p:cNvPr>
          <p:cNvSpPr txBox="1"/>
          <p:nvPr/>
        </p:nvSpPr>
        <p:spPr>
          <a:xfrm>
            <a:off x="1070094" y="2924944"/>
            <a:ext cx="45720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This application  ”app.js” will actually create another API, which then will live in a container later, </a:t>
            </a:r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this API, 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which we are building here, will reach out to another API, this Star Wars API to fetch movie and character data from there.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A1BD2BE-3762-0250-6200-D1CFEE06330B}"/>
              </a:ext>
            </a:extLst>
          </p:cNvPr>
          <p:cNvSpPr txBox="1"/>
          <p:nvPr/>
        </p:nvSpPr>
        <p:spPr>
          <a:xfrm>
            <a:off x="1070094" y="1678449"/>
            <a:ext cx="4572000" cy="39703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 I just want to highlight already that this is a Node application that sends an HTTP request 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to some other website in this case, and therefore will definitely have HTTP communication</a:t>
            </a:r>
            <a:r>
              <a:rPr lang="en-US" dirty="0">
                <a:solidFill>
                  <a:schemeClr val="bg1"/>
                </a:solidFill>
                <a:latin typeface="Udemy Sans"/>
              </a:rPr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between this app and this Star Wars API website.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And if we put this Node app into a container,</a:t>
            </a:r>
            <a:r>
              <a:rPr lang="en-US" dirty="0">
                <a:solidFill>
                  <a:schemeClr val="bg1"/>
                </a:solidFill>
                <a:latin typeface="Udemy Sans"/>
              </a:rPr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we need to ensure that this request can still be sent and that it can go from inside our container</a:t>
            </a:r>
            <a:r>
              <a:rPr lang="en-US" dirty="0">
                <a:solidFill>
                  <a:schemeClr val="bg1"/>
                </a:solidFill>
                <a:latin typeface="Udemy Sans"/>
              </a:rPr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to outside the container.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So that is one possible way of communicating in a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dockerized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app: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Udemy Sans"/>
              </a:rPr>
              <a:t>S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ending an HTTP request to some other website or web API.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FFC75843-C867-CAFF-2DAC-23588D247D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464" y="1052736"/>
            <a:ext cx="8618839" cy="508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8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  <p:bldP spid="11" grpId="0" animBg="1"/>
      <p:bldP spid="14" grpId="0" animBg="1"/>
      <p:bldP spid="16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1205966413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FFE24C8-828E-9E68-25C1-EACB293E219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9208"/>
          <a:stretch/>
        </p:blipFill>
        <p:spPr>
          <a:xfrm>
            <a:off x="321819" y="837627"/>
            <a:ext cx="8383170" cy="309542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12ACF8C-CD91-B79E-191F-9A454234BC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813"/>
          <a:stretch/>
        </p:blipFill>
        <p:spPr>
          <a:xfrm>
            <a:off x="321819" y="3933056"/>
            <a:ext cx="8383170" cy="1276241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53E71B1-BE82-7BB2-6E07-7B0E799FA334}"/>
              </a:ext>
            </a:extLst>
          </p:cNvPr>
          <p:cNvSpPr txBox="1"/>
          <p:nvPr/>
        </p:nvSpPr>
        <p:spPr>
          <a:xfrm>
            <a:off x="323528" y="5134911"/>
            <a:ext cx="8383169" cy="175432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Maybe we also have something on our hosting machine, some web service or a database, anything like that, </a:t>
            </a:r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and we </a:t>
            </a:r>
            <a:r>
              <a:rPr lang="en-US" b="0" i="0" u="sng" dirty="0" err="1">
                <a:solidFill>
                  <a:schemeClr val="bg1"/>
                </a:solidFill>
                <a:effectLst/>
                <a:latin typeface="Udemy Sans"/>
              </a:rPr>
              <a:t>wanna</a:t>
            </a:r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 talk to that from inside our </a:t>
            </a:r>
            <a:r>
              <a:rPr lang="en-US" b="0" i="0" u="sng" dirty="0" err="1">
                <a:solidFill>
                  <a:schemeClr val="bg1"/>
                </a:solidFill>
                <a:effectLst/>
                <a:latin typeface="Udemy Sans"/>
              </a:rPr>
              <a:t>dockerized</a:t>
            </a:r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 app.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So we then still want to communicate with something outside of the container but something is not a website or anything like that, but instead it's a service running on our host machine. Just not a service in a network container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let's say, but simply a database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E6ABB67-EC40-3411-9E17-349B5F2BAE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111" y="869810"/>
            <a:ext cx="8380965" cy="5386996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F795C61-DF93-4189-C316-9F192D60FCF5}"/>
              </a:ext>
            </a:extLst>
          </p:cNvPr>
          <p:cNvSpPr txBox="1"/>
          <p:nvPr/>
        </p:nvSpPr>
        <p:spPr>
          <a:xfrm>
            <a:off x="5724128" y="1024151"/>
            <a:ext cx="2837444" cy="507831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Udemy Sans"/>
              </a:rPr>
              <a:t>W</a:t>
            </a:r>
            <a:r>
              <a:rPr lang="en-US" b="0" i="0" dirty="0">
                <a:solidFill>
                  <a:schemeClr val="bg1"/>
                </a:solidFill>
                <a:latin typeface="Udemy Sans"/>
              </a:rPr>
              <a:t>e do not just have code to talk to this Star Wars API.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latin typeface="Udemy Sans"/>
              </a:rPr>
              <a:t>We also have code to </a:t>
            </a:r>
            <a:r>
              <a:rPr lang="en-US" b="0" i="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emy Sans"/>
              </a:rPr>
              <a:t>fetch</a:t>
            </a:r>
            <a:r>
              <a:rPr lang="en-US" b="0" i="0" dirty="0">
                <a:solidFill>
                  <a:schemeClr val="bg1"/>
                </a:solidFill>
                <a:latin typeface="Udemy Sans"/>
              </a:rPr>
              <a:t> and </a:t>
            </a:r>
            <a:r>
              <a:rPr lang="en-US" b="0" i="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emy Sans"/>
              </a:rPr>
              <a:t>store</a:t>
            </a:r>
            <a:r>
              <a:rPr lang="en-US" b="0" i="0" dirty="0">
                <a:solidFill>
                  <a:schemeClr val="bg1"/>
                </a:solidFill>
                <a:latin typeface="Udemy Sans"/>
              </a:rPr>
              <a:t> data in our own database.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latin typeface="Udemy Sans"/>
              </a:rPr>
              <a:t>And therefore we also have code to </a:t>
            </a:r>
            <a:r>
              <a:rPr lang="en-US" b="0" i="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emy Sans"/>
              </a:rPr>
              <a:t>connect</a:t>
            </a:r>
            <a:r>
              <a:rPr lang="en-US" b="0" i="0" dirty="0">
                <a:solidFill>
                  <a:schemeClr val="bg1"/>
                </a:solidFill>
                <a:latin typeface="Udemy Sans"/>
              </a:rPr>
              <a:t> to this database.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latin typeface="Udemy Sans"/>
              </a:rPr>
              <a:t>In this case, we're going to use MongoDB which is a quite popular database engine.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latin typeface="Udemy Sans"/>
              </a:rPr>
              <a:t>You could say a database solution, which we can use and we're going to connect to a Mongo database here which runs on our host machine</a:t>
            </a:r>
            <a:r>
              <a:rPr lang="en-US" dirty="0">
                <a:solidFill>
                  <a:schemeClr val="bg1"/>
                </a:solidFill>
                <a:latin typeface="Udemy Sans"/>
              </a:rPr>
              <a:t>.</a:t>
            </a:r>
            <a:endParaRPr lang="en-US" b="0" i="0" dirty="0">
              <a:solidFill>
                <a:schemeClr val="bg1"/>
              </a:solidFill>
              <a:latin typeface="Udemy Sans"/>
            </a:endParaRP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6D1D73F9-3A4E-63E7-2E6E-0582187D634B}"/>
              </a:ext>
            </a:extLst>
          </p:cNvPr>
          <p:cNvCxnSpPr/>
          <p:nvPr/>
        </p:nvCxnSpPr>
        <p:spPr>
          <a:xfrm flipH="1">
            <a:off x="4572000" y="1772816"/>
            <a:ext cx="3240360" cy="936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9" name="Ovale 28">
            <a:extLst>
              <a:ext uri="{FF2B5EF4-FFF2-40B4-BE49-F238E27FC236}">
                <a16:creationId xmlns:a16="http://schemas.microsoft.com/office/drawing/2014/main" id="{98F771AD-917C-3245-40B3-7DDE8784D300}"/>
              </a:ext>
            </a:extLst>
          </p:cNvPr>
          <p:cNvSpPr/>
          <p:nvPr/>
        </p:nvSpPr>
        <p:spPr>
          <a:xfrm>
            <a:off x="1623727" y="2537752"/>
            <a:ext cx="2923196" cy="10741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8B62B15C-06C1-5291-DF40-53150B7CA280}"/>
              </a:ext>
            </a:extLst>
          </p:cNvPr>
          <p:cNvCxnSpPr>
            <a:cxnSpLocks/>
          </p:cNvCxnSpPr>
          <p:nvPr/>
        </p:nvCxnSpPr>
        <p:spPr>
          <a:xfrm flipH="1">
            <a:off x="4716016" y="2103156"/>
            <a:ext cx="1728192" cy="1613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4" name="Ovale 33">
            <a:extLst>
              <a:ext uri="{FF2B5EF4-FFF2-40B4-BE49-F238E27FC236}">
                <a16:creationId xmlns:a16="http://schemas.microsoft.com/office/drawing/2014/main" id="{8A71B837-01B5-3424-DD36-B5AE405D8C23}"/>
              </a:ext>
            </a:extLst>
          </p:cNvPr>
          <p:cNvSpPr/>
          <p:nvPr/>
        </p:nvSpPr>
        <p:spPr>
          <a:xfrm>
            <a:off x="899592" y="3492261"/>
            <a:ext cx="4818915" cy="27967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36D84B6E-9B9E-0A13-4BDC-E081D5141070}"/>
              </a:ext>
            </a:extLst>
          </p:cNvPr>
          <p:cNvCxnSpPr>
            <a:cxnSpLocks/>
          </p:cNvCxnSpPr>
          <p:nvPr/>
        </p:nvCxnSpPr>
        <p:spPr>
          <a:xfrm flipH="1">
            <a:off x="4427984" y="2933328"/>
            <a:ext cx="2298635" cy="2137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2" name="Immagine 41">
            <a:extLst>
              <a:ext uri="{FF2B5EF4-FFF2-40B4-BE49-F238E27FC236}">
                <a16:creationId xmlns:a16="http://schemas.microsoft.com/office/drawing/2014/main" id="{2F5B1F4B-798B-7BA1-B5D7-268A7A1E58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0200" y="5070745"/>
            <a:ext cx="6687407" cy="1925557"/>
          </a:xfrm>
          <a:prstGeom prst="rect">
            <a:avLst/>
          </a:prstGeom>
        </p:spPr>
      </p:pic>
      <p:sp>
        <p:nvSpPr>
          <p:cNvPr id="43" name="Ovale 42">
            <a:extLst>
              <a:ext uri="{FF2B5EF4-FFF2-40B4-BE49-F238E27FC236}">
                <a16:creationId xmlns:a16="http://schemas.microsoft.com/office/drawing/2014/main" id="{2FD86075-71E8-913A-BEEE-3CD511E67CB2}"/>
              </a:ext>
            </a:extLst>
          </p:cNvPr>
          <p:cNvSpPr/>
          <p:nvPr/>
        </p:nvSpPr>
        <p:spPr>
          <a:xfrm>
            <a:off x="1043609" y="5070745"/>
            <a:ext cx="4574484" cy="18184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531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6" grpId="0" animBg="1"/>
      <p:bldP spid="29" grpId="0" animBg="1"/>
      <p:bldP spid="29" grpId="1" animBg="1"/>
      <p:bldP spid="34" grpId="0" animBg="1"/>
      <p:bldP spid="34" grpId="1" animBg="1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2611477943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7C1FC29-7BC2-D8B3-D51C-1A78D51E08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921" y="928264"/>
            <a:ext cx="8735644" cy="446784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05434BC-F1A0-AB3E-FC64-D3C760EC51E9}"/>
              </a:ext>
            </a:extLst>
          </p:cNvPr>
          <p:cNvSpPr txBox="1"/>
          <p:nvPr/>
        </p:nvSpPr>
        <p:spPr>
          <a:xfrm>
            <a:off x="5961015" y="2420888"/>
            <a:ext cx="2862064" cy="286232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you could encounter in your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Dockerized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app that would be that your application running inside of your container</a:t>
            </a:r>
            <a:r>
              <a:rPr lang="en-US" dirty="0">
                <a:solidFill>
                  <a:schemeClr val="bg1"/>
                </a:solidFill>
                <a:latin typeface="Udemy Sans"/>
              </a:rPr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wants to talk to another container.</a:t>
            </a:r>
          </a:p>
          <a:p>
            <a:r>
              <a:rPr lang="en-US" dirty="0">
                <a:solidFill>
                  <a:schemeClr val="bg1"/>
                </a:solidFill>
              </a:rPr>
              <a:t>So communication between multiple containers is also a quite common scenario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Udemy Sans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57BF14C-5B44-86F4-7AE8-61AB2B3216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818" y="2092970"/>
            <a:ext cx="2991267" cy="2410161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404B5B1-30D6-3F80-8B69-2B83DF7AF648}"/>
              </a:ext>
            </a:extLst>
          </p:cNvPr>
          <p:cNvCxnSpPr/>
          <p:nvPr/>
        </p:nvCxnSpPr>
        <p:spPr>
          <a:xfrm flipH="1" flipV="1">
            <a:off x="2771800" y="3429000"/>
            <a:ext cx="1008112" cy="288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E217C7-2BCA-AE24-4B71-51058C1739D0}"/>
              </a:ext>
            </a:extLst>
          </p:cNvPr>
          <p:cNvSpPr txBox="1"/>
          <p:nvPr/>
        </p:nvSpPr>
        <p:spPr>
          <a:xfrm>
            <a:off x="1979712" y="5534090"/>
            <a:ext cx="4572000" cy="92333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it is </a:t>
            </a:r>
            <a:r>
              <a:rPr lang="en-US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emy Sans"/>
              </a:rPr>
              <a:t>strongly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recommended and the best practice that every container should just do one main thing.</a:t>
            </a:r>
          </a:p>
        </p:txBody>
      </p:sp>
    </p:spTree>
    <p:extLst>
      <p:ext uri="{BB962C8B-B14F-4D97-AF65-F5344CB8AC3E}">
        <p14:creationId xmlns:p14="http://schemas.microsoft.com/office/powerpoint/2010/main" val="293743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1264780620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DA6A88-8176-C55D-0891-DBA550A9EB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851996"/>
            <a:ext cx="6506483" cy="5715798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24AE9A33-59C1-72B7-A451-C45EEA5762F5}"/>
              </a:ext>
            </a:extLst>
          </p:cNvPr>
          <p:cNvSpPr/>
          <p:nvPr/>
        </p:nvSpPr>
        <p:spPr>
          <a:xfrm>
            <a:off x="1250376" y="888235"/>
            <a:ext cx="419374" cy="3484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0CA11C77-BCD5-5304-1D56-4B8A76A927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1772816"/>
            <a:ext cx="4429743" cy="1362265"/>
          </a:xfrm>
          <a:prstGeom prst="rect">
            <a:avLst/>
          </a:prstGeom>
        </p:spPr>
      </p:pic>
      <p:sp>
        <p:nvSpPr>
          <p:cNvPr id="17" name="Ovale 16">
            <a:extLst>
              <a:ext uri="{FF2B5EF4-FFF2-40B4-BE49-F238E27FC236}">
                <a16:creationId xmlns:a16="http://schemas.microsoft.com/office/drawing/2014/main" id="{12581031-B74A-4CD5-FAE4-714E738E784E}"/>
              </a:ext>
            </a:extLst>
          </p:cNvPr>
          <p:cNvSpPr/>
          <p:nvPr/>
        </p:nvSpPr>
        <p:spPr>
          <a:xfrm>
            <a:off x="1250376" y="1708841"/>
            <a:ext cx="419374" cy="3484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3D9CDFB9-2009-51FA-B710-E9CA308DA2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7904" y="2329200"/>
            <a:ext cx="2876951" cy="857370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9F51510F-D847-B97E-61AC-56AAA6F03996}"/>
              </a:ext>
            </a:extLst>
          </p:cNvPr>
          <p:cNvSpPr/>
          <p:nvPr/>
        </p:nvSpPr>
        <p:spPr>
          <a:xfrm>
            <a:off x="1250376" y="2476022"/>
            <a:ext cx="419374" cy="3484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358534AF-B399-43DB-FF5D-F134EE8763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7744" y="3429180"/>
            <a:ext cx="4153480" cy="144800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A3967D65-E152-1BE3-DE76-627100014F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5544" y="1456774"/>
            <a:ext cx="5058683" cy="5229200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A27423C8-46FF-5222-B1B6-5988591B93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42067" y="289598"/>
            <a:ext cx="6392167" cy="3896269"/>
          </a:xfrm>
          <a:prstGeom prst="rect">
            <a:avLst/>
          </a:prstGeom>
        </p:spPr>
      </p:pic>
      <p:sp>
        <p:nvSpPr>
          <p:cNvPr id="32" name="Ovale 31">
            <a:extLst>
              <a:ext uri="{FF2B5EF4-FFF2-40B4-BE49-F238E27FC236}">
                <a16:creationId xmlns:a16="http://schemas.microsoft.com/office/drawing/2014/main" id="{2DC08398-4EE6-D73C-DDDF-736FCADCAD1B}"/>
              </a:ext>
            </a:extLst>
          </p:cNvPr>
          <p:cNvSpPr/>
          <p:nvPr/>
        </p:nvSpPr>
        <p:spPr>
          <a:xfrm>
            <a:off x="1250376" y="5641969"/>
            <a:ext cx="374174" cy="3640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9EE52818-B3EB-7617-40B6-A76CC25C42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48035" y="2865475"/>
            <a:ext cx="3982006" cy="2514951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053C1650-2C0A-770F-B3DA-A40803000650}"/>
              </a:ext>
            </a:extLst>
          </p:cNvPr>
          <p:cNvSpPr txBox="1"/>
          <p:nvPr/>
        </p:nvSpPr>
        <p:spPr>
          <a:xfrm>
            <a:off x="1095771" y="1047253"/>
            <a:ext cx="4572000" cy="378565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 will start this application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and it won't work on your system.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because you will need MongoDB to be installed for that.</a:t>
            </a:r>
          </a:p>
          <a:p>
            <a:r>
              <a:rPr lang="en-US" dirty="0">
                <a:solidFill>
                  <a:schemeClr val="bg1"/>
                </a:solidFill>
              </a:rPr>
              <a:t>You don't need to install MongoDB now,</a:t>
            </a:r>
          </a:p>
          <a:p>
            <a:r>
              <a:rPr lang="en-US" dirty="0">
                <a:solidFill>
                  <a:schemeClr val="bg1"/>
                </a:solidFill>
              </a:rPr>
              <a:t>because we're going to </a:t>
            </a:r>
            <a:r>
              <a:rPr lang="en-US" dirty="0" err="1">
                <a:solidFill>
                  <a:schemeClr val="bg1"/>
                </a:solidFill>
              </a:rPr>
              <a:t>dockerize</a:t>
            </a:r>
            <a:r>
              <a:rPr lang="en-US" dirty="0">
                <a:solidFill>
                  <a:schemeClr val="bg1"/>
                </a:solidFill>
              </a:rPr>
              <a:t> this anyways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u="sng" dirty="0">
                <a:solidFill>
                  <a:schemeClr val="bg1"/>
                </a:solidFill>
              </a:rPr>
              <a:t>Therefore you can't run this code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but we're going to put it into a container anyways.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/>
              <a:t> </a:t>
            </a:r>
            <a:r>
              <a:rPr lang="en-US" sz="2400" b="1" dirty="0">
                <a:solidFill>
                  <a:schemeClr val="bg1"/>
                </a:solidFill>
              </a:rPr>
              <a:t>Let put it into a container……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Udemy Sans"/>
            </a:endParaRPr>
          </a:p>
        </p:txBody>
      </p:sp>
    </p:spTree>
    <p:extLst>
      <p:ext uri="{BB962C8B-B14F-4D97-AF65-F5344CB8AC3E}">
        <p14:creationId xmlns:p14="http://schemas.microsoft.com/office/powerpoint/2010/main" val="332139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7" grpId="1" animBg="1"/>
      <p:bldP spid="17" grpId="0" animBg="1"/>
      <p:bldP spid="17" grpId="1" animBg="1"/>
      <p:bldP spid="17" grpId="2" animBg="1"/>
      <p:bldP spid="20" grpId="0" animBg="1"/>
      <p:bldP spid="20" grpId="1" animBg="1"/>
      <p:bldP spid="32" grpId="0" animBg="1"/>
      <p:bldP spid="32" grpId="1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4143310563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D30338D-5013-DCA6-BE41-CA0AC73B1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815448"/>
            <a:ext cx="8513320" cy="5703981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38F94F25-2CE8-D70F-43B8-CF4A03EC7050}"/>
              </a:ext>
            </a:extLst>
          </p:cNvPr>
          <p:cNvSpPr/>
          <p:nvPr/>
        </p:nvSpPr>
        <p:spPr>
          <a:xfrm>
            <a:off x="1979712" y="1113984"/>
            <a:ext cx="2016224" cy="20989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1B5688C2-F40F-D78D-FCE5-4D82ABA07C9E}"/>
              </a:ext>
            </a:extLst>
          </p:cNvPr>
          <p:cNvSpPr/>
          <p:nvPr/>
        </p:nvSpPr>
        <p:spPr>
          <a:xfrm>
            <a:off x="6804248" y="4365104"/>
            <a:ext cx="1872208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F759827-17B1-657A-5F57-E737CE4EC9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1720" y="4365103"/>
            <a:ext cx="6857136" cy="2154325"/>
          </a:xfrm>
          <a:prstGeom prst="rect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63559879-15C5-BD0A-A86F-7B0A0633085E}"/>
              </a:ext>
            </a:extLst>
          </p:cNvPr>
          <p:cNvSpPr/>
          <p:nvPr/>
        </p:nvSpPr>
        <p:spPr>
          <a:xfrm>
            <a:off x="5448389" y="4625806"/>
            <a:ext cx="282205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9DD740A-4AED-E1DA-2E72-D3A9DB1E3B41}"/>
              </a:ext>
            </a:extLst>
          </p:cNvPr>
          <p:cNvSpPr txBox="1"/>
          <p:nvPr/>
        </p:nvSpPr>
        <p:spPr>
          <a:xfrm>
            <a:off x="4120449" y="1397675"/>
            <a:ext cx="4572000" cy="289310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Udemy Sans"/>
              </a:rPr>
              <a:t>W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e need no volume because this application does not write anything to any file which would need to survive a container shut down and removal.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There is nothing which needs to survive that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except for the data stored in the database,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but that database is not part of this container</a:t>
            </a:r>
          </a:p>
          <a:p>
            <a:pPr algn="l"/>
            <a:endParaRPr lang="en-US" dirty="0">
              <a:solidFill>
                <a:schemeClr val="bg1"/>
              </a:solidFill>
              <a:latin typeface="Udemy Sans"/>
            </a:endParaRPr>
          </a:p>
          <a:p>
            <a:r>
              <a:rPr lang="en-US" dirty="0">
                <a:solidFill>
                  <a:schemeClr val="bg1"/>
                </a:solidFill>
              </a:rPr>
              <a:t>if I now have a look at my running containers</a:t>
            </a:r>
          </a:p>
          <a:p>
            <a:r>
              <a:rPr lang="en-US" dirty="0">
                <a:solidFill>
                  <a:schemeClr val="bg1"/>
                </a:solidFill>
              </a:rPr>
              <a:t>with docker </a:t>
            </a:r>
            <a:r>
              <a:rPr lang="en-US" dirty="0" err="1">
                <a:solidFill>
                  <a:schemeClr val="bg1"/>
                </a:solidFill>
              </a:rPr>
              <a:t>ps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sz="2000" b="1" dirty="0">
                <a:solidFill>
                  <a:schemeClr val="bg1"/>
                </a:solidFill>
              </a:rPr>
              <a:t>I see no containers there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F19BA94D-A252-A3E7-C419-B66A0470FD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3727" y="5069704"/>
            <a:ext cx="5056937" cy="425963"/>
          </a:xfrm>
          <a:prstGeom prst="rect">
            <a:avLst/>
          </a:prstGeom>
        </p:spPr>
      </p:pic>
      <p:sp>
        <p:nvSpPr>
          <p:cNvPr id="24" name="Ovale 23">
            <a:extLst>
              <a:ext uri="{FF2B5EF4-FFF2-40B4-BE49-F238E27FC236}">
                <a16:creationId xmlns:a16="http://schemas.microsoft.com/office/drawing/2014/main" id="{0F92F144-E6C1-1C5D-8005-6E854AD7489D}"/>
              </a:ext>
            </a:extLst>
          </p:cNvPr>
          <p:cNvSpPr/>
          <p:nvPr/>
        </p:nvSpPr>
        <p:spPr>
          <a:xfrm>
            <a:off x="6571848" y="4986364"/>
            <a:ext cx="676534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8B4753A6-A3C3-2174-7789-4A2355EBA5EE}"/>
              </a:ext>
            </a:extLst>
          </p:cNvPr>
          <p:cNvSpPr/>
          <p:nvPr/>
        </p:nvSpPr>
        <p:spPr>
          <a:xfrm>
            <a:off x="1979712" y="5076610"/>
            <a:ext cx="3960440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B4FFC40C-A341-6D70-8C4E-E60E01A65F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727" y="5437256"/>
            <a:ext cx="6683962" cy="140054"/>
          </a:xfrm>
          <a:prstGeom prst="rect">
            <a:avLst/>
          </a:prstGeom>
        </p:spPr>
      </p:pic>
      <p:sp>
        <p:nvSpPr>
          <p:cNvPr id="29" name="Ovale 28">
            <a:extLst>
              <a:ext uri="{FF2B5EF4-FFF2-40B4-BE49-F238E27FC236}">
                <a16:creationId xmlns:a16="http://schemas.microsoft.com/office/drawing/2014/main" id="{3C37FF54-FFB3-41EB-E3CA-E49C2AD1D852}"/>
              </a:ext>
            </a:extLst>
          </p:cNvPr>
          <p:cNvSpPr/>
          <p:nvPr/>
        </p:nvSpPr>
        <p:spPr>
          <a:xfrm>
            <a:off x="6034175" y="5357736"/>
            <a:ext cx="282205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BA19CD32-4EAE-5513-9E2F-975C5B3F03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77886" y="5618439"/>
            <a:ext cx="6156176" cy="878313"/>
          </a:xfrm>
          <a:prstGeom prst="rect">
            <a:avLst/>
          </a:prstGeom>
        </p:spPr>
      </p:pic>
      <p:sp>
        <p:nvSpPr>
          <p:cNvPr id="35" name="Ovale 34">
            <a:extLst>
              <a:ext uri="{FF2B5EF4-FFF2-40B4-BE49-F238E27FC236}">
                <a16:creationId xmlns:a16="http://schemas.microsoft.com/office/drawing/2014/main" id="{F2BA7C9A-0EBD-966A-7FBF-1F0F35C43EEC}"/>
              </a:ext>
            </a:extLst>
          </p:cNvPr>
          <p:cNvSpPr/>
          <p:nvPr/>
        </p:nvSpPr>
        <p:spPr>
          <a:xfrm>
            <a:off x="2464084" y="5797379"/>
            <a:ext cx="1656365" cy="1587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FD755E70-B91C-2C6E-A3F4-1CD1593AC6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544" y="2044121"/>
            <a:ext cx="4353533" cy="2486372"/>
          </a:xfrm>
          <a:prstGeom prst="rect">
            <a:avLst/>
          </a:prstGeom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16B45442-F582-58D7-B1E7-498A43BAAFB7}"/>
              </a:ext>
            </a:extLst>
          </p:cNvPr>
          <p:cNvSpPr txBox="1"/>
          <p:nvPr/>
        </p:nvSpPr>
        <p:spPr>
          <a:xfrm>
            <a:off x="4345245" y="4317936"/>
            <a:ext cx="4572000" cy="203132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Udemy Sans"/>
              </a:rPr>
              <a:t>B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efore we look into fixing this,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 want see if sending HTTP requests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to some other website would work.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And in order to test this, we can copy app listen 3000 here and move that out of this mongoose connect code and temporarily comment this mongoose connect code out.</a:t>
            </a: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D0410D7B-EB74-D5B0-21AB-C560CB84EE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144" y="57628"/>
            <a:ext cx="5579543" cy="4123698"/>
          </a:xfrm>
          <a:prstGeom prst="rect">
            <a:avLst/>
          </a:prstGeom>
        </p:spPr>
      </p:pic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840CCC1A-4C5D-F84E-5901-A5AAEFB76886}"/>
              </a:ext>
            </a:extLst>
          </p:cNvPr>
          <p:cNvCxnSpPr/>
          <p:nvPr/>
        </p:nvCxnSpPr>
        <p:spPr>
          <a:xfrm flipH="1" flipV="1">
            <a:off x="1979712" y="2044121"/>
            <a:ext cx="3600400" cy="35331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5" name="Ovale 44">
            <a:extLst>
              <a:ext uri="{FF2B5EF4-FFF2-40B4-BE49-F238E27FC236}">
                <a16:creationId xmlns:a16="http://schemas.microsoft.com/office/drawing/2014/main" id="{E7D595F4-9D6E-F0BE-A0BC-C9D55D3B11E6}"/>
              </a:ext>
            </a:extLst>
          </p:cNvPr>
          <p:cNvSpPr/>
          <p:nvPr/>
        </p:nvSpPr>
        <p:spPr>
          <a:xfrm>
            <a:off x="532858" y="2104466"/>
            <a:ext cx="3353016" cy="225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70FD6D33-6C1F-1565-4540-EC83654DC7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94492" y="4335269"/>
            <a:ext cx="6840530" cy="2161483"/>
          </a:xfrm>
          <a:prstGeom prst="rect">
            <a:avLst/>
          </a:prstGeom>
        </p:spPr>
      </p:pic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A59C9D0F-7ABC-ADB0-0105-A60276130C58}"/>
              </a:ext>
            </a:extLst>
          </p:cNvPr>
          <p:cNvCxnSpPr>
            <a:cxnSpLocks/>
            <a:endCxn id="45" idx="5"/>
          </p:cNvCxnSpPr>
          <p:nvPr/>
        </p:nvCxnSpPr>
        <p:spPr>
          <a:xfrm flipH="1" flipV="1">
            <a:off x="3394836" y="4029912"/>
            <a:ext cx="1426241" cy="21099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1" name="Ovale 50">
            <a:extLst>
              <a:ext uri="{FF2B5EF4-FFF2-40B4-BE49-F238E27FC236}">
                <a16:creationId xmlns:a16="http://schemas.microsoft.com/office/drawing/2014/main" id="{7152D027-3283-63C3-D13D-EDCF2A6A2AFC}"/>
              </a:ext>
            </a:extLst>
          </p:cNvPr>
          <p:cNvSpPr/>
          <p:nvPr/>
        </p:nvSpPr>
        <p:spPr>
          <a:xfrm>
            <a:off x="6787007" y="4264777"/>
            <a:ext cx="2010795" cy="3771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7B54CB75-3D84-2D16-2ABC-D2D54B6080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94492" y="4367045"/>
            <a:ext cx="6814364" cy="2154325"/>
          </a:xfrm>
          <a:prstGeom prst="rect">
            <a:avLst/>
          </a:prstGeom>
        </p:spPr>
      </p:pic>
      <p:sp>
        <p:nvSpPr>
          <p:cNvPr id="56" name="Ovale 55">
            <a:extLst>
              <a:ext uri="{FF2B5EF4-FFF2-40B4-BE49-F238E27FC236}">
                <a16:creationId xmlns:a16="http://schemas.microsoft.com/office/drawing/2014/main" id="{5CAF8B0E-8414-4DE9-FCDF-E9D2619AD42E}"/>
              </a:ext>
            </a:extLst>
          </p:cNvPr>
          <p:cNvSpPr/>
          <p:nvPr/>
        </p:nvSpPr>
        <p:spPr>
          <a:xfrm>
            <a:off x="5925408" y="4487039"/>
            <a:ext cx="2923196" cy="6215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ED8CCECB-3B60-9955-12D8-7AD408C5D085}"/>
              </a:ext>
            </a:extLst>
          </p:cNvPr>
          <p:cNvSpPr/>
          <p:nvPr/>
        </p:nvSpPr>
        <p:spPr>
          <a:xfrm>
            <a:off x="6491053" y="4677863"/>
            <a:ext cx="320425" cy="2743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646FF4C5-796A-2A02-B5E3-015C6D2AD00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299" y="5172599"/>
            <a:ext cx="6741751" cy="498182"/>
          </a:xfrm>
          <a:prstGeom prst="rect">
            <a:avLst/>
          </a:prstGeom>
        </p:spPr>
      </p:pic>
      <p:sp>
        <p:nvSpPr>
          <p:cNvPr id="60" name="Ovale 59">
            <a:extLst>
              <a:ext uri="{FF2B5EF4-FFF2-40B4-BE49-F238E27FC236}">
                <a16:creationId xmlns:a16="http://schemas.microsoft.com/office/drawing/2014/main" id="{EFF45D41-0359-CE24-1B90-783C866D5D93}"/>
              </a:ext>
            </a:extLst>
          </p:cNvPr>
          <p:cNvSpPr/>
          <p:nvPr/>
        </p:nvSpPr>
        <p:spPr>
          <a:xfrm>
            <a:off x="5961208" y="5147291"/>
            <a:ext cx="676534" cy="2743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235BECAA-D1CB-028C-FD82-E4352A60D467}"/>
              </a:ext>
            </a:extLst>
          </p:cNvPr>
          <p:cNvSpPr/>
          <p:nvPr/>
        </p:nvSpPr>
        <p:spPr>
          <a:xfrm>
            <a:off x="2082747" y="5300788"/>
            <a:ext cx="3951427" cy="2743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3" name="Immagine 62">
            <a:extLst>
              <a:ext uri="{FF2B5EF4-FFF2-40B4-BE49-F238E27FC236}">
                <a16:creationId xmlns:a16="http://schemas.microsoft.com/office/drawing/2014/main" id="{82A1E1F3-1064-3F59-B67F-1E686AF7135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7544" y="1047551"/>
            <a:ext cx="8330258" cy="4996347"/>
          </a:xfrm>
          <a:prstGeom prst="rect">
            <a:avLst/>
          </a:prstGeom>
        </p:spPr>
      </p:pic>
      <p:sp>
        <p:nvSpPr>
          <p:cNvPr id="64" name="Ovale 63">
            <a:extLst>
              <a:ext uri="{FF2B5EF4-FFF2-40B4-BE49-F238E27FC236}">
                <a16:creationId xmlns:a16="http://schemas.microsoft.com/office/drawing/2014/main" id="{6BA501EF-7299-C958-9013-51231428B487}"/>
              </a:ext>
            </a:extLst>
          </p:cNvPr>
          <p:cNvSpPr/>
          <p:nvPr/>
        </p:nvSpPr>
        <p:spPr>
          <a:xfrm>
            <a:off x="1420233" y="995629"/>
            <a:ext cx="1758640" cy="3800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B5C8F00A-6DAC-DF6B-D120-3301618E97F0}"/>
              </a:ext>
            </a:extLst>
          </p:cNvPr>
          <p:cNvSpPr txBox="1"/>
          <p:nvPr/>
        </p:nvSpPr>
        <p:spPr>
          <a:xfrm>
            <a:off x="2244012" y="2690336"/>
            <a:ext cx="4599992" cy="286232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Containers can send requests to the World Wide Web.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You can communicate with web API's and web pages from inside your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dockerized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applications.</a:t>
            </a:r>
          </a:p>
          <a:p>
            <a:pPr algn="l"/>
            <a:endParaRPr lang="en-US" dirty="0">
              <a:solidFill>
                <a:schemeClr val="bg1"/>
              </a:solidFill>
              <a:latin typeface="Udemy Sans"/>
            </a:endParaRPr>
          </a:p>
          <a:p>
            <a:r>
              <a:rPr lang="en-US" dirty="0">
                <a:solidFill>
                  <a:schemeClr val="bg1"/>
                </a:solidFill>
              </a:rPr>
              <a:t>Sending requests from inside your container</a:t>
            </a:r>
          </a:p>
          <a:p>
            <a:r>
              <a:rPr lang="en-US" dirty="0">
                <a:solidFill>
                  <a:schemeClr val="bg1"/>
                </a:solidFill>
              </a:rPr>
              <a:t>to the World Wide Web just works.</a:t>
            </a:r>
          </a:p>
          <a:p>
            <a:r>
              <a:rPr lang="en-US" dirty="0">
                <a:solidFill>
                  <a:schemeClr val="bg1"/>
                </a:solidFill>
              </a:rPr>
              <a:t>It works out of the box without any special setting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Udemy Sans"/>
            </a:endParaRPr>
          </a:p>
        </p:txBody>
      </p:sp>
      <p:pic>
        <p:nvPicPr>
          <p:cNvPr id="68" name="Immagine 67">
            <a:extLst>
              <a:ext uri="{FF2B5EF4-FFF2-40B4-BE49-F238E27FC236}">
                <a16:creationId xmlns:a16="http://schemas.microsoft.com/office/drawing/2014/main" id="{C57E44C2-C50F-6354-E7B6-EC307357BFD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8450" y="1468561"/>
            <a:ext cx="7778447" cy="3668334"/>
          </a:xfrm>
          <a:prstGeom prst="rect">
            <a:avLst/>
          </a:prstGeom>
        </p:spPr>
      </p:pic>
      <p:sp>
        <p:nvSpPr>
          <p:cNvPr id="69" name="Ovale 68">
            <a:extLst>
              <a:ext uri="{FF2B5EF4-FFF2-40B4-BE49-F238E27FC236}">
                <a16:creationId xmlns:a16="http://schemas.microsoft.com/office/drawing/2014/main" id="{F197A6C2-A75C-9C2B-A9C1-30B2E3D9815B}"/>
              </a:ext>
            </a:extLst>
          </p:cNvPr>
          <p:cNvSpPr/>
          <p:nvPr/>
        </p:nvSpPr>
        <p:spPr>
          <a:xfrm>
            <a:off x="7599537" y="1980929"/>
            <a:ext cx="891451" cy="6486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765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4" grpId="0" animBg="1"/>
      <p:bldP spid="18" grpId="0" animBg="1"/>
      <p:bldP spid="24" grpId="0" animBg="1"/>
      <p:bldP spid="25" grpId="0" animBg="1"/>
      <p:bldP spid="29" grpId="0" animBg="1"/>
      <p:bldP spid="35" grpId="0" animBg="1"/>
      <p:bldP spid="40" grpId="0" animBg="1"/>
      <p:bldP spid="45" grpId="0" animBg="1"/>
      <p:bldP spid="51" grpId="0" animBg="1"/>
      <p:bldP spid="56" grpId="0" animBg="1"/>
      <p:bldP spid="56" grpId="1" animBg="1"/>
      <p:bldP spid="57" grpId="0" animBg="1"/>
      <p:bldP spid="57" grpId="1" animBg="1"/>
      <p:bldP spid="60" grpId="0" animBg="1"/>
      <p:bldP spid="60" grpId="1" animBg="1"/>
      <p:bldP spid="61" grpId="0" animBg="1"/>
      <p:bldP spid="61" grpId="1" animBg="1"/>
      <p:bldP spid="64" grpId="0" animBg="1"/>
      <p:bldP spid="66" grpId="0" animBg="1"/>
      <p:bldP spid="6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972267100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/>
          <p:cNvSpPr/>
          <p:nvPr/>
        </p:nvSpPr>
        <p:spPr>
          <a:xfrm>
            <a:off x="327818" y="119859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B2BD44D-321D-55A0-1710-01B59C14C758}"/>
              </a:ext>
            </a:extLst>
          </p:cNvPr>
          <p:cNvSpPr txBox="1"/>
          <p:nvPr/>
        </p:nvSpPr>
        <p:spPr>
          <a:xfrm>
            <a:off x="2195736" y="1052736"/>
            <a:ext cx="45720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Sending HTTP requests to outside APIs works,</a:t>
            </a:r>
          </a:p>
          <a:p>
            <a:pPr algn="l"/>
            <a:r>
              <a:rPr lang="en-US" b="0" i="0" u="sng" dirty="0">
                <a:solidFill>
                  <a:schemeClr val="bg1"/>
                </a:solidFill>
                <a:effectLst/>
                <a:latin typeface="Udemy Sans"/>
              </a:rPr>
              <a:t>but what about services 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or servers running on our local host machine?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At the moment, this is not working, which is why I had to comment this code out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0FB31B7-9F01-42D7-51F9-7C24084514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1995" y="2736249"/>
            <a:ext cx="5239481" cy="311511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F819B1-1195-72B8-0734-6D246AA6DAE0}"/>
              </a:ext>
            </a:extLst>
          </p:cNvPr>
          <p:cNvSpPr txBox="1"/>
          <p:nvPr/>
        </p:nvSpPr>
        <p:spPr>
          <a:xfrm>
            <a:off x="2195735" y="6039643"/>
            <a:ext cx="45720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Udemy Sans"/>
              </a:rPr>
              <a:t>Please remove comment and </a:t>
            </a:r>
            <a:r>
              <a:rPr lang="en-US" dirty="0" err="1">
                <a:solidFill>
                  <a:schemeClr val="bg1"/>
                </a:solidFill>
                <a:latin typeface="Udemy Sans"/>
              </a:rPr>
              <a:t>app.listen</a:t>
            </a:r>
            <a:r>
              <a:rPr lang="en-US" dirty="0">
                <a:solidFill>
                  <a:schemeClr val="bg1"/>
                </a:solidFill>
                <a:latin typeface="Udemy Sans"/>
              </a:rPr>
              <a:t>(3000) on top of this code….</a:t>
            </a:r>
            <a:endParaRPr lang="en-US" b="0" i="0" dirty="0">
              <a:solidFill>
                <a:schemeClr val="bg1"/>
              </a:solidFill>
              <a:effectLst/>
              <a:latin typeface="Udemy Sans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06A410E4-F02E-A10D-29E0-064F823DEE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818" y="915736"/>
            <a:ext cx="8609466" cy="5685405"/>
          </a:xfrm>
          <a:prstGeom prst="rect">
            <a:avLst/>
          </a:prstGeom>
        </p:spPr>
      </p:pic>
      <p:sp>
        <p:nvSpPr>
          <p:cNvPr id="16" name="Ovale 15">
            <a:extLst>
              <a:ext uri="{FF2B5EF4-FFF2-40B4-BE49-F238E27FC236}">
                <a16:creationId xmlns:a16="http://schemas.microsoft.com/office/drawing/2014/main" id="{D181D5B7-96A6-7FF2-D036-11200E490824}"/>
              </a:ext>
            </a:extLst>
          </p:cNvPr>
          <p:cNvSpPr/>
          <p:nvPr/>
        </p:nvSpPr>
        <p:spPr>
          <a:xfrm>
            <a:off x="2987824" y="3429001"/>
            <a:ext cx="151216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D9E201D8-3980-F37A-54E6-7DF8DF62E788}"/>
              </a:ext>
            </a:extLst>
          </p:cNvPr>
          <p:cNvSpPr/>
          <p:nvPr/>
        </p:nvSpPr>
        <p:spPr>
          <a:xfrm>
            <a:off x="2987824" y="3861756"/>
            <a:ext cx="432048" cy="198960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A7F98730-FAA9-CB28-6B2F-5845DF15FE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232" y="922360"/>
            <a:ext cx="8554637" cy="5231462"/>
          </a:xfrm>
          <a:prstGeom prst="rect">
            <a:avLst/>
          </a:prstGeom>
        </p:spPr>
      </p:pic>
      <p:sp>
        <p:nvSpPr>
          <p:cNvPr id="21" name="Ovale 20">
            <a:extLst>
              <a:ext uri="{FF2B5EF4-FFF2-40B4-BE49-F238E27FC236}">
                <a16:creationId xmlns:a16="http://schemas.microsoft.com/office/drawing/2014/main" id="{2014DDEE-260F-D6FE-E1DF-C26F11E3532B}"/>
              </a:ext>
            </a:extLst>
          </p:cNvPr>
          <p:cNvSpPr/>
          <p:nvPr/>
        </p:nvSpPr>
        <p:spPr>
          <a:xfrm>
            <a:off x="2663786" y="3463818"/>
            <a:ext cx="3780421" cy="23875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ADD1540-CA7D-1A32-7572-FA2B42975B80}"/>
              </a:ext>
            </a:extLst>
          </p:cNvPr>
          <p:cNvSpPr txBox="1"/>
          <p:nvPr/>
        </p:nvSpPr>
        <p:spPr>
          <a:xfrm>
            <a:off x="2286000" y="2828836"/>
            <a:ext cx="4572000" cy="175432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now I want make sure that our </a:t>
            </a:r>
            <a:r>
              <a:rPr lang="en-US" dirty="0" err="1">
                <a:solidFill>
                  <a:schemeClr val="bg1"/>
                </a:solidFill>
              </a:rPr>
              <a:t>Dockerize</a:t>
            </a:r>
            <a:r>
              <a:rPr lang="en-US" dirty="0">
                <a:solidFill>
                  <a:schemeClr val="bg1"/>
                </a:solidFill>
              </a:rPr>
              <a:t> application is able to talk to my locally installed MongoDB database.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WE need to install MONGODB on our local machine…..</a:t>
            </a:r>
          </a:p>
        </p:txBody>
      </p:sp>
    </p:spTree>
    <p:extLst>
      <p:ext uri="{BB962C8B-B14F-4D97-AF65-F5344CB8AC3E}">
        <p14:creationId xmlns:p14="http://schemas.microsoft.com/office/powerpoint/2010/main" val="34716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6" grpId="0" animBg="1"/>
      <p:bldP spid="17" grpId="0" animBg="1"/>
      <p:bldP spid="21" grpId="0" animBg="1"/>
      <p:bldP spid="2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rme">
  <a:themeElements>
    <a:clrScheme name="Terme">
      <a:dk1>
        <a:srgbClr val="4D5B6B"/>
      </a:dk1>
      <a:lt1>
        <a:srgbClr val="FFFFFF"/>
      </a:lt1>
      <a:dk2>
        <a:srgbClr val="675D59"/>
      </a:dk2>
      <a:lt2>
        <a:srgbClr val="E8DED8"/>
      </a:lt2>
      <a:accent1>
        <a:srgbClr val="FF7605"/>
      </a:accent1>
      <a:accent2>
        <a:srgbClr val="7F7F7F"/>
      </a:accent2>
      <a:accent3>
        <a:srgbClr val="7F5185"/>
      </a:accent3>
      <a:accent4>
        <a:srgbClr val="89AAD3"/>
      </a:accent4>
      <a:accent5>
        <a:srgbClr val="8F5B4B"/>
      </a:accent5>
      <a:accent6>
        <a:srgbClr val="C84340"/>
      </a:accent6>
      <a:hlink>
        <a:srgbClr val="89AAD3"/>
      </a:hlink>
      <a:folHlink>
        <a:srgbClr val="795185"/>
      </a:folHlink>
    </a:clrScheme>
    <a:fontScheme name="Term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38100" dir="81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101600" dist="63500" dir="81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000000"/>
            </a:lightRig>
          </a:scene3d>
          <a:sp3d>
            <a:bevelT h="190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25000"/>
              </a:schemeClr>
            </a:gs>
            <a:gs pos="55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90000"/>
                <a:satMod val="300000"/>
                <a:lumMod val="9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8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TC101859868[[fn=Terme]]</Template>
  <TotalTime>0</TotalTime>
  <Words>1662</Words>
  <Application>Microsoft Office PowerPoint</Application>
  <PresentationFormat>Presentazione su schermo (4:3)</PresentationFormat>
  <Paragraphs>143</Paragraphs>
  <Slides>16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0" baseType="lpstr">
      <vt:lpstr>Arial</vt:lpstr>
      <vt:lpstr>Calibri</vt:lpstr>
      <vt:lpstr>Udemy Sans</vt:lpstr>
      <vt:lpstr>Terme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x</dc:creator>
  <cp:lastModifiedBy>Daniele Gobbo</cp:lastModifiedBy>
  <cp:revision>1134</cp:revision>
  <dcterms:created xsi:type="dcterms:W3CDTF">2013-02-13T14:15:36Z</dcterms:created>
  <dcterms:modified xsi:type="dcterms:W3CDTF">2023-06-20T09:09:51Z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